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10.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11.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notesSlides/notesSlide12.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2"/>
  </p:notesMasterIdLst>
  <p:handoutMasterIdLst>
    <p:handoutMasterId r:id="rId23"/>
  </p:handoutMasterIdLst>
  <p:sldIdLst>
    <p:sldId id="257" r:id="rId2"/>
    <p:sldId id="268" r:id="rId3"/>
    <p:sldId id="274" r:id="rId4"/>
    <p:sldId id="271" r:id="rId5"/>
    <p:sldId id="292" r:id="rId6"/>
    <p:sldId id="275" r:id="rId7"/>
    <p:sldId id="291" r:id="rId8"/>
    <p:sldId id="276" r:id="rId9"/>
    <p:sldId id="277" r:id="rId10"/>
    <p:sldId id="280" r:id="rId11"/>
    <p:sldId id="281" r:id="rId12"/>
    <p:sldId id="282" r:id="rId13"/>
    <p:sldId id="287" r:id="rId14"/>
    <p:sldId id="284" r:id="rId15"/>
    <p:sldId id="285" r:id="rId16"/>
    <p:sldId id="286" r:id="rId17"/>
    <p:sldId id="288" r:id="rId18"/>
    <p:sldId id="289" r:id="rId19"/>
    <p:sldId id="279" r:id="rId20"/>
    <p:sldId id="290"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CAD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5033" autoAdjust="0"/>
  </p:normalViewPr>
  <p:slideViewPr>
    <p:cSldViewPr snapToGrid="0">
      <p:cViewPr varScale="1">
        <p:scale>
          <a:sx n="62" d="100"/>
          <a:sy n="62" d="100"/>
        </p:scale>
        <p:origin x="1488" y="48"/>
      </p:cViewPr>
      <p:guideLst/>
    </p:cSldViewPr>
  </p:slideViewPr>
  <p:notesTextViewPr>
    <p:cViewPr>
      <p:scale>
        <a:sx n="125" d="100"/>
        <a:sy n="125"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6B3279A-E990-39AF-73C4-7BBB01F3A5A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a:extLst>
              <a:ext uri="{FF2B5EF4-FFF2-40B4-BE49-F238E27FC236}">
                <a16:creationId xmlns:a16="http://schemas.microsoft.com/office/drawing/2014/main" id="{643DED9C-A493-B76C-4CF2-63E038911E2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9579E6-57BB-49B3-B891-75145E70D386}" type="datetimeFigureOut">
              <a:rPr lang="vi-VN" smtClean="0"/>
              <a:t>25/12/2023</a:t>
            </a:fld>
            <a:endParaRPr lang="vi-VN"/>
          </a:p>
        </p:txBody>
      </p:sp>
      <p:sp>
        <p:nvSpPr>
          <p:cNvPr id="4" name="Footer Placeholder 3">
            <a:extLst>
              <a:ext uri="{FF2B5EF4-FFF2-40B4-BE49-F238E27FC236}">
                <a16:creationId xmlns:a16="http://schemas.microsoft.com/office/drawing/2014/main" id="{8AC78303-A80A-66E1-8791-0C4B08D1540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5" name="Slide Number Placeholder 4">
            <a:extLst>
              <a:ext uri="{FF2B5EF4-FFF2-40B4-BE49-F238E27FC236}">
                <a16:creationId xmlns:a16="http://schemas.microsoft.com/office/drawing/2014/main" id="{58EAA273-BDD3-7A6C-970E-BCD8A88FABE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A1DAAA4-5FBB-46ED-BDF9-F91199E2D16B}" type="slidenum">
              <a:rPr lang="vi-VN" smtClean="0"/>
              <a:t>‹#›</a:t>
            </a:fld>
            <a:endParaRPr lang="vi-VN"/>
          </a:p>
        </p:txBody>
      </p:sp>
    </p:spTree>
    <p:extLst>
      <p:ext uri="{BB962C8B-B14F-4D97-AF65-F5344CB8AC3E}">
        <p14:creationId xmlns:p14="http://schemas.microsoft.com/office/powerpoint/2010/main" val="2613823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9C7808-2D6E-4B51-9E15-5DECA366DD5E}" type="datetimeFigureOut">
              <a:rPr lang="vi-VN" smtClean="0"/>
              <a:t>25/12/2023</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B2C58F-F026-4229-87FA-194469608785}" type="slidenum">
              <a:rPr lang="vi-VN" smtClean="0"/>
              <a:t>‹#›</a:t>
            </a:fld>
            <a:endParaRPr lang="vi-VN"/>
          </a:p>
        </p:txBody>
      </p:sp>
    </p:spTree>
    <p:extLst>
      <p:ext uri="{BB962C8B-B14F-4D97-AF65-F5344CB8AC3E}">
        <p14:creationId xmlns:p14="http://schemas.microsoft.com/office/powerpoint/2010/main" val="15844999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Good morning, ladies and gentlemen. My name is Hieu Nguyen, I’m from Vietnam National University in Ho Chi Minh City. It’s my pleasure to be here to talk about our research work: </a:t>
            </a:r>
            <a:r>
              <a:rPr lang="en-US" sz="1200" b="0" i="0" dirty="0">
                <a:effectLst/>
                <a:latin typeface="Arial" panose="020B0604020202020204" pitchFamily="34" charset="0"/>
                <a:cs typeface="Arial" panose="020B0604020202020204" pitchFamily="34" charset="0"/>
              </a:rPr>
              <a:t>Ensemble Learning for Vietnamese Scene Text Spotting in Urban Environments.</a:t>
            </a:r>
            <a:endParaRPr lang="en-US" sz="12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2B2C58F-F026-4229-87FA-194469608785}" type="slidenum">
              <a:rPr lang="vi-VN" smtClean="0"/>
              <a:t>1</a:t>
            </a:fld>
            <a:endParaRPr lang="vi-VN"/>
          </a:p>
        </p:txBody>
      </p:sp>
    </p:spTree>
    <p:extLst>
      <p:ext uri="{BB962C8B-B14F-4D97-AF65-F5344CB8AC3E}">
        <p14:creationId xmlns:p14="http://schemas.microsoft.com/office/powerpoint/2010/main" val="720718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 typeface="Wingdings" panose="05000000000000000000" pitchFamily="2" charset="2"/>
              <a:buNone/>
            </a:pPr>
            <a:endParaRPr lang="en-US" sz="1200" b="0" i="0" dirty="0">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F2B2C58F-F026-4229-87FA-194469608785}" type="slidenum">
              <a:rPr lang="vi-VN" smtClean="0"/>
              <a:t>10</a:t>
            </a:fld>
            <a:endParaRPr lang="vi-VN"/>
          </a:p>
        </p:txBody>
      </p:sp>
    </p:spTree>
    <p:extLst>
      <p:ext uri="{BB962C8B-B14F-4D97-AF65-F5344CB8AC3E}">
        <p14:creationId xmlns:p14="http://schemas.microsoft.com/office/powerpoint/2010/main" val="14039335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 typeface="Wingdings" panose="05000000000000000000" pitchFamily="2" charset="2"/>
              <a:buNone/>
            </a:pPr>
            <a:endParaRPr lang="en-US" sz="1200" b="0" i="0" dirty="0">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F2B2C58F-F026-4229-87FA-194469608785}" type="slidenum">
              <a:rPr lang="vi-VN" smtClean="0"/>
              <a:t>11</a:t>
            </a:fld>
            <a:endParaRPr lang="vi-VN"/>
          </a:p>
        </p:txBody>
      </p:sp>
    </p:spTree>
    <p:extLst>
      <p:ext uri="{BB962C8B-B14F-4D97-AF65-F5344CB8AC3E}">
        <p14:creationId xmlns:p14="http://schemas.microsoft.com/office/powerpoint/2010/main" val="38677770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 typeface="Wingdings" panose="05000000000000000000" pitchFamily="2" charset="2"/>
              <a:buNone/>
            </a:pPr>
            <a:endParaRPr lang="en-US" sz="1200" b="0" i="0" dirty="0">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F2B2C58F-F026-4229-87FA-194469608785}" type="slidenum">
              <a:rPr lang="vi-VN" smtClean="0"/>
              <a:t>12</a:t>
            </a:fld>
            <a:endParaRPr lang="vi-VN"/>
          </a:p>
        </p:txBody>
      </p:sp>
    </p:spTree>
    <p:extLst>
      <p:ext uri="{BB962C8B-B14F-4D97-AF65-F5344CB8AC3E}">
        <p14:creationId xmlns:p14="http://schemas.microsoft.com/office/powerpoint/2010/main" val="28070162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 typeface="Wingdings" panose="05000000000000000000" pitchFamily="2" charset="2"/>
              <a:buNone/>
            </a:pPr>
            <a:endParaRPr lang="en-US" sz="1200" b="0" i="0" dirty="0">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F2B2C58F-F026-4229-87FA-194469608785}" type="slidenum">
              <a:rPr lang="vi-VN" smtClean="0"/>
              <a:t>13</a:t>
            </a:fld>
            <a:endParaRPr lang="vi-VN"/>
          </a:p>
        </p:txBody>
      </p:sp>
    </p:spTree>
    <p:extLst>
      <p:ext uri="{BB962C8B-B14F-4D97-AF65-F5344CB8AC3E}">
        <p14:creationId xmlns:p14="http://schemas.microsoft.com/office/powerpoint/2010/main" val="32814311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 typeface="Wingdings" panose="05000000000000000000" pitchFamily="2" charset="2"/>
              <a:buNone/>
            </a:pPr>
            <a:endParaRPr lang="en-US" sz="1200" b="0" i="0" dirty="0">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F2B2C58F-F026-4229-87FA-194469608785}" type="slidenum">
              <a:rPr lang="vi-VN" smtClean="0"/>
              <a:t>14</a:t>
            </a:fld>
            <a:endParaRPr lang="vi-VN"/>
          </a:p>
        </p:txBody>
      </p:sp>
    </p:spTree>
    <p:extLst>
      <p:ext uri="{BB962C8B-B14F-4D97-AF65-F5344CB8AC3E}">
        <p14:creationId xmlns:p14="http://schemas.microsoft.com/office/powerpoint/2010/main" val="14211506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 typeface="Wingdings" panose="05000000000000000000" pitchFamily="2" charset="2"/>
              <a:buNone/>
            </a:pPr>
            <a:endParaRPr lang="en-US" b="0" i="0" dirty="0">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F2B2C58F-F026-4229-87FA-194469608785}" type="slidenum">
              <a:rPr lang="vi-VN" smtClean="0"/>
              <a:t>15</a:t>
            </a:fld>
            <a:endParaRPr lang="vi-VN"/>
          </a:p>
        </p:txBody>
      </p:sp>
    </p:spTree>
    <p:extLst>
      <p:ext uri="{BB962C8B-B14F-4D97-AF65-F5344CB8AC3E}">
        <p14:creationId xmlns:p14="http://schemas.microsoft.com/office/powerpoint/2010/main" val="1355689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 typeface="Wingdings" panose="05000000000000000000" pitchFamily="2" charset="2"/>
              <a:buNone/>
            </a:pPr>
            <a:endParaRPr lang="en-US" b="0" i="0" dirty="0">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F2B2C58F-F026-4229-87FA-194469608785}" type="slidenum">
              <a:rPr lang="vi-VN" smtClean="0"/>
              <a:t>16</a:t>
            </a:fld>
            <a:endParaRPr lang="vi-VN"/>
          </a:p>
        </p:txBody>
      </p:sp>
    </p:spTree>
    <p:extLst>
      <p:ext uri="{BB962C8B-B14F-4D97-AF65-F5344CB8AC3E}">
        <p14:creationId xmlns:p14="http://schemas.microsoft.com/office/powerpoint/2010/main" val="4864609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 typeface="Wingdings" panose="05000000000000000000" pitchFamily="2" charset="2"/>
              <a:buNone/>
            </a:pPr>
            <a:endParaRPr lang="en-US" b="0" i="0" dirty="0">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F2B2C58F-F026-4229-87FA-194469608785}" type="slidenum">
              <a:rPr lang="vi-VN" smtClean="0"/>
              <a:t>17</a:t>
            </a:fld>
            <a:endParaRPr lang="vi-VN"/>
          </a:p>
        </p:txBody>
      </p:sp>
    </p:spTree>
    <p:extLst>
      <p:ext uri="{BB962C8B-B14F-4D97-AF65-F5344CB8AC3E}">
        <p14:creationId xmlns:p14="http://schemas.microsoft.com/office/powerpoint/2010/main" val="13867054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 typeface="Wingdings" panose="05000000000000000000" pitchFamily="2" charset="2"/>
              <a:buNone/>
            </a:pPr>
            <a:endParaRPr lang="en-US" b="0" i="0" dirty="0">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F2B2C58F-F026-4229-87FA-194469608785}" type="slidenum">
              <a:rPr lang="vi-VN" smtClean="0"/>
              <a:t>18</a:t>
            </a:fld>
            <a:endParaRPr lang="vi-VN"/>
          </a:p>
        </p:txBody>
      </p:sp>
    </p:spTree>
    <p:extLst>
      <p:ext uri="{BB962C8B-B14F-4D97-AF65-F5344CB8AC3E}">
        <p14:creationId xmlns:p14="http://schemas.microsoft.com/office/powerpoint/2010/main" val="2701758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 typeface="Wingdings" panose="05000000000000000000" pitchFamily="2" charset="2"/>
              <a:buNone/>
            </a:pPr>
            <a:endParaRPr lang="en-US" sz="1200" b="0" i="0" dirty="0">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F2B2C58F-F026-4229-87FA-194469608785}" type="slidenum">
              <a:rPr lang="vi-VN" smtClean="0"/>
              <a:t>19</a:t>
            </a:fld>
            <a:endParaRPr lang="vi-VN"/>
          </a:p>
        </p:txBody>
      </p:sp>
    </p:spTree>
    <p:extLst>
      <p:ext uri="{BB962C8B-B14F-4D97-AF65-F5344CB8AC3E}">
        <p14:creationId xmlns:p14="http://schemas.microsoft.com/office/powerpoint/2010/main" val="1135667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5"/>
          </p:nvPr>
        </p:nvSpPr>
        <p:spPr/>
        <p:txBody>
          <a:bodyPr/>
          <a:lstStyle/>
          <a:p>
            <a:fld id="{F2B2C58F-F026-4229-87FA-194469608785}" type="slidenum">
              <a:rPr lang="vi-VN" smtClean="0"/>
              <a:t>2</a:t>
            </a:fld>
            <a:endParaRPr lang="vi-VN"/>
          </a:p>
        </p:txBody>
      </p:sp>
    </p:spTree>
    <p:extLst>
      <p:ext uri="{BB962C8B-B14F-4D97-AF65-F5344CB8AC3E}">
        <p14:creationId xmlns:p14="http://schemas.microsoft.com/office/powerpoint/2010/main" val="32240207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 typeface="Wingdings" panose="05000000000000000000" pitchFamily="2" charset="2"/>
              <a:buNone/>
            </a:pPr>
            <a:endParaRPr lang="en-US" sz="1200" b="0" i="0" dirty="0">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F2B2C58F-F026-4229-87FA-194469608785}" type="slidenum">
              <a:rPr lang="vi-VN" smtClean="0"/>
              <a:t>20</a:t>
            </a:fld>
            <a:endParaRPr lang="vi-VN"/>
          </a:p>
        </p:txBody>
      </p:sp>
    </p:spTree>
    <p:extLst>
      <p:ext uri="{BB962C8B-B14F-4D97-AF65-F5344CB8AC3E}">
        <p14:creationId xmlns:p14="http://schemas.microsoft.com/office/powerpoint/2010/main" val="3016050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 typeface="Wingdings" panose="05000000000000000000" pitchFamily="2" charset="2"/>
              <a:buNone/>
            </a:pPr>
            <a:endParaRPr lang="en-US" sz="1200" b="0" i="0" dirty="0">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F2B2C58F-F026-4229-87FA-194469608785}" type="slidenum">
              <a:rPr lang="vi-VN" smtClean="0"/>
              <a:t>3</a:t>
            </a:fld>
            <a:endParaRPr lang="vi-VN"/>
          </a:p>
        </p:txBody>
      </p:sp>
    </p:spTree>
    <p:extLst>
      <p:ext uri="{BB962C8B-B14F-4D97-AF65-F5344CB8AC3E}">
        <p14:creationId xmlns:p14="http://schemas.microsoft.com/office/powerpoint/2010/main" val="1662417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 typeface="Wingdings" panose="05000000000000000000" pitchFamily="2" charset="2"/>
              <a:buNone/>
            </a:pPr>
            <a:endParaRPr lang="en-US" sz="1200" b="0" i="0" dirty="0">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F2B2C58F-F026-4229-87FA-194469608785}" type="slidenum">
              <a:rPr lang="vi-VN" smtClean="0"/>
              <a:t>4</a:t>
            </a:fld>
            <a:endParaRPr lang="vi-VN"/>
          </a:p>
        </p:txBody>
      </p:sp>
    </p:spTree>
    <p:extLst>
      <p:ext uri="{BB962C8B-B14F-4D97-AF65-F5344CB8AC3E}">
        <p14:creationId xmlns:p14="http://schemas.microsoft.com/office/powerpoint/2010/main" val="3734724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 typeface="Wingdings" panose="05000000000000000000" pitchFamily="2" charset="2"/>
              <a:buNone/>
            </a:pPr>
            <a:endParaRPr lang="en-US" sz="1200" b="0" i="0" dirty="0">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F2B2C58F-F026-4229-87FA-194469608785}" type="slidenum">
              <a:rPr lang="vi-VN" smtClean="0"/>
              <a:t>5</a:t>
            </a:fld>
            <a:endParaRPr lang="vi-VN"/>
          </a:p>
        </p:txBody>
      </p:sp>
    </p:spTree>
    <p:extLst>
      <p:ext uri="{BB962C8B-B14F-4D97-AF65-F5344CB8AC3E}">
        <p14:creationId xmlns:p14="http://schemas.microsoft.com/office/powerpoint/2010/main" val="25015004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 typeface="Wingdings" panose="05000000000000000000" pitchFamily="2" charset="2"/>
              <a:buNone/>
            </a:pPr>
            <a:endParaRPr lang="en-US" sz="1200" b="0" i="0" dirty="0">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F2B2C58F-F026-4229-87FA-194469608785}" type="slidenum">
              <a:rPr lang="vi-VN" smtClean="0"/>
              <a:t>6</a:t>
            </a:fld>
            <a:endParaRPr lang="vi-VN"/>
          </a:p>
        </p:txBody>
      </p:sp>
    </p:spTree>
    <p:extLst>
      <p:ext uri="{BB962C8B-B14F-4D97-AF65-F5344CB8AC3E}">
        <p14:creationId xmlns:p14="http://schemas.microsoft.com/office/powerpoint/2010/main" val="19928871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 typeface="Wingdings" panose="05000000000000000000" pitchFamily="2" charset="2"/>
              <a:buNone/>
            </a:pPr>
            <a:endParaRPr lang="en-US" sz="1200" b="0" i="0" dirty="0">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F2B2C58F-F026-4229-87FA-194469608785}" type="slidenum">
              <a:rPr lang="vi-VN" smtClean="0"/>
              <a:t>7</a:t>
            </a:fld>
            <a:endParaRPr lang="vi-VN"/>
          </a:p>
        </p:txBody>
      </p:sp>
    </p:spTree>
    <p:extLst>
      <p:ext uri="{BB962C8B-B14F-4D97-AF65-F5344CB8AC3E}">
        <p14:creationId xmlns:p14="http://schemas.microsoft.com/office/powerpoint/2010/main" val="34947001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 typeface="Wingdings" panose="05000000000000000000" pitchFamily="2" charset="2"/>
              <a:buNone/>
            </a:pPr>
            <a:endParaRPr lang="en-US" sz="1200" b="0" i="0" dirty="0">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F2B2C58F-F026-4229-87FA-194469608785}" type="slidenum">
              <a:rPr lang="vi-VN" smtClean="0"/>
              <a:t>8</a:t>
            </a:fld>
            <a:endParaRPr lang="vi-VN"/>
          </a:p>
        </p:txBody>
      </p:sp>
    </p:spTree>
    <p:extLst>
      <p:ext uri="{BB962C8B-B14F-4D97-AF65-F5344CB8AC3E}">
        <p14:creationId xmlns:p14="http://schemas.microsoft.com/office/powerpoint/2010/main" val="7836558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 typeface="Wingdings" panose="05000000000000000000" pitchFamily="2" charset="2"/>
              <a:buNone/>
            </a:pPr>
            <a:endParaRPr lang="en-US" sz="1200" b="0" i="0" dirty="0">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F2B2C58F-F026-4229-87FA-194469608785}" type="slidenum">
              <a:rPr lang="vi-VN" smtClean="0"/>
              <a:t>9</a:t>
            </a:fld>
            <a:endParaRPr lang="vi-VN"/>
          </a:p>
        </p:txBody>
      </p:sp>
    </p:spTree>
    <p:extLst>
      <p:ext uri="{BB962C8B-B14F-4D97-AF65-F5344CB8AC3E}">
        <p14:creationId xmlns:p14="http://schemas.microsoft.com/office/powerpoint/2010/main" val="1044590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r>
              <a:rPr lang="en-US"/>
              <a:t>December 24, 2023</a:t>
            </a:r>
            <a:endParaRPr lang="vi-VN"/>
          </a:p>
        </p:txBody>
      </p:sp>
      <p:sp>
        <p:nvSpPr>
          <p:cNvPr id="5" name="Footer Placeholder 4"/>
          <p:cNvSpPr>
            <a:spLocks noGrp="1"/>
          </p:cNvSpPr>
          <p:nvPr>
            <p:ph type="ftr" sz="quarter" idx="11"/>
          </p:nvPr>
        </p:nvSpPr>
        <p:spPr/>
        <p:txBody>
          <a:bodyPr/>
          <a:lstStyle/>
          <a:p>
            <a:r>
              <a:rPr lang="vi-VN"/>
              <a:t>Hieu Nguyen et al.</a:t>
            </a:r>
          </a:p>
        </p:txBody>
      </p:sp>
      <p:sp>
        <p:nvSpPr>
          <p:cNvPr id="6" name="Slide Number Placeholder 5"/>
          <p:cNvSpPr>
            <a:spLocks noGrp="1"/>
          </p:cNvSpPr>
          <p:nvPr>
            <p:ph type="sldNum" sz="quarter" idx="12"/>
          </p:nvPr>
        </p:nvSpPr>
        <p:spPr/>
        <p:txBody>
          <a:bodyPr/>
          <a:lstStyle/>
          <a:p>
            <a:fld id="{C822574F-7C01-4250-A48D-F24754A704AB}" type="slidenum">
              <a:rPr lang="vi-VN" smtClean="0"/>
              <a:t>‹#›</a:t>
            </a:fld>
            <a:endParaRPr lang="vi-VN"/>
          </a:p>
        </p:txBody>
      </p:sp>
    </p:spTree>
    <p:extLst>
      <p:ext uri="{BB962C8B-B14F-4D97-AF65-F5344CB8AC3E}">
        <p14:creationId xmlns:p14="http://schemas.microsoft.com/office/powerpoint/2010/main" val="17982143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December 24, 2023</a:t>
            </a:r>
            <a:endParaRPr lang="vi-VN"/>
          </a:p>
        </p:txBody>
      </p:sp>
      <p:sp>
        <p:nvSpPr>
          <p:cNvPr id="5" name="Footer Placeholder 4"/>
          <p:cNvSpPr>
            <a:spLocks noGrp="1"/>
          </p:cNvSpPr>
          <p:nvPr>
            <p:ph type="ftr" sz="quarter" idx="11"/>
          </p:nvPr>
        </p:nvSpPr>
        <p:spPr/>
        <p:txBody>
          <a:bodyPr/>
          <a:lstStyle/>
          <a:p>
            <a:r>
              <a:rPr lang="vi-VN"/>
              <a:t>Hieu Nguyen et al.</a:t>
            </a:r>
          </a:p>
        </p:txBody>
      </p:sp>
      <p:sp>
        <p:nvSpPr>
          <p:cNvPr id="6" name="Slide Number Placeholder 5"/>
          <p:cNvSpPr>
            <a:spLocks noGrp="1"/>
          </p:cNvSpPr>
          <p:nvPr>
            <p:ph type="sldNum" sz="quarter" idx="12"/>
          </p:nvPr>
        </p:nvSpPr>
        <p:spPr/>
        <p:txBody>
          <a:bodyPr/>
          <a:lstStyle/>
          <a:p>
            <a:fld id="{C822574F-7C01-4250-A48D-F24754A704AB}" type="slidenum">
              <a:rPr lang="vi-VN" smtClean="0"/>
              <a:t>‹#›</a:t>
            </a:fld>
            <a:endParaRPr lang="vi-VN"/>
          </a:p>
        </p:txBody>
      </p:sp>
    </p:spTree>
    <p:extLst>
      <p:ext uri="{BB962C8B-B14F-4D97-AF65-F5344CB8AC3E}">
        <p14:creationId xmlns:p14="http://schemas.microsoft.com/office/powerpoint/2010/main" val="26544088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December 24, 2023</a:t>
            </a:r>
            <a:endParaRPr lang="vi-VN"/>
          </a:p>
        </p:txBody>
      </p:sp>
      <p:sp>
        <p:nvSpPr>
          <p:cNvPr id="5" name="Footer Placeholder 4"/>
          <p:cNvSpPr>
            <a:spLocks noGrp="1"/>
          </p:cNvSpPr>
          <p:nvPr>
            <p:ph type="ftr" sz="quarter" idx="11"/>
          </p:nvPr>
        </p:nvSpPr>
        <p:spPr/>
        <p:txBody>
          <a:bodyPr/>
          <a:lstStyle/>
          <a:p>
            <a:r>
              <a:rPr lang="vi-VN"/>
              <a:t>Hieu Nguyen et al.</a:t>
            </a:r>
          </a:p>
        </p:txBody>
      </p:sp>
      <p:sp>
        <p:nvSpPr>
          <p:cNvPr id="6" name="Slide Number Placeholder 5"/>
          <p:cNvSpPr>
            <a:spLocks noGrp="1"/>
          </p:cNvSpPr>
          <p:nvPr>
            <p:ph type="sldNum" sz="quarter" idx="12"/>
          </p:nvPr>
        </p:nvSpPr>
        <p:spPr/>
        <p:txBody>
          <a:bodyPr/>
          <a:lstStyle/>
          <a:p>
            <a:fld id="{C822574F-7C01-4250-A48D-F24754A704AB}" type="slidenum">
              <a:rPr lang="vi-VN" smtClean="0"/>
              <a:t>‹#›</a:t>
            </a:fld>
            <a:endParaRPr lang="vi-VN"/>
          </a:p>
        </p:txBody>
      </p:sp>
    </p:spTree>
    <p:extLst>
      <p:ext uri="{BB962C8B-B14F-4D97-AF65-F5344CB8AC3E}">
        <p14:creationId xmlns:p14="http://schemas.microsoft.com/office/powerpoint/2010/main" val="20429110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December 24, 2023</a:t>
            </a:r>
            <a:endParaRPr lang="vi-VN"/>
          </a:p>
        </p:txBody>
      </p:sp>
      <p:sp>
        <p:nvSpPr>
          <p:cNvPr id="5" name="Footer Placeholder 4"/>
          <p:cNvSpPr>
            <a:spLocks noGrp="1"/>
          </p:cNvSpPr>
          <p:nvPr>
            <p:ph type="ftr" sz="quarter" idx="11"/>
          </p:nvPr>
        </p:nvSpPr>
        <p:spPr/>
        <p:txBody>
          <a:bodyPr/>
          <a:lstStyle/>
          <a:p>
            <a:r>
              <a:rPr lang="vi-VN"/>
              <a:t>Hieu Nguyen et al.</a:t>
            </a:r>
          </a:p>
        </p:txBody>
      </p:sp>
      <p:sp>
        <p:nvSpPr>
          <p:cNvPr id="6" name="Slide Number Placeholder 5"/>
          <p:cNvSpPr>
            <a:spLocks noGrp="1"/>
          </p:cNvSpPr>
          <p:nvPr>
            <p:ph type="sldNum" sz="quarter" idx="12"/>
          </p:nvPr>
        </p:nvSpPr>
        <p:spPr/>
        <p:txBody>
          <a:bodyPr/>
          <a:lstStyle/>
          <a:p>
            <a:fld id="{C822574F-7C01-4250-A48D-F24754A704AB}" type="slidenum">
              <a:rPr lang="vi-VN" smtClean="0"/>
              <a:t>‹#›</a:t>
            </a:fld>
            <a:endParaRPr lang="vi-VN"/>
          </a:p>
        </p:txBody>
      </p:sp>
    </p:spTree>
    <p:extLst>
      <p:ext uri="{BB962C8B-B14F-4D97-AF65-F5344CB8AC3E}">
        <p14:creationId xmlns:p14="http://schemas.microsoft.com/office/powerpoint/2010/main" val="8763835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December 24, 2023</a:t>
            </a:r>
            <a:endParaRPr lang="vi-VN"/>
          </a:p>
        </p:txBody>
      </p:sp>
      <p:sp>
        <p:nvSpPr>
          <p:cNvPr id="5" name="Footer Placeholder 4"/>
          <p:cNvSpPr>
            <a:spLocks noGrp="1"/>
          </p:cNvSpPr>
          <p:nvPr>
            <p:ph type="ftr" sz="quarter" idx="11"/>
          </p:nvPr>
        </p:nvSpPr>
        <p:spPr/>
        <p:txBody>
          <a:bodyPr/>
          <a:lstStyle/>
          <a:p>
            <a:r>
              <a:rPr lang="vi-VN"/>
              <a:t>Hieu Nguyen et al.</a:t>
            </a:r>
          </a:p>
        </p:txBody>
      </p:sp>
      <p:sp>
        <p:nvSpPr>
          <p:cNvPr id="6" name="Slide Number Placeholder 5"/>
          <p:cNvSpPr>
            <a:spLocks noGrp="1"/>
          </p:cNvSpPr>
          <p:nvPr>
            <p:ph type="sldNum" sz="quarter" idx="12"/>
          </p:nvPr>
        </p:nvSpPr>
        <p:spPr/>
        <p:txBody>
          <a:bodyPr/>
          <a:lstStyle/>
          <a:p>
            <a:fld id="{C822574F-7C01-4250-A48D-F24754A704AB}" type="slidenum">
              <a:rPr lang="vi-VN" smtClean="0"/>
              <a:t>‹#›</a:t>
            </a:fld>
            <a:endParaRPr lang="vi-VN"/>
          </a:p>
        </p:txBody>
      </p:sp>
    </p:spTree>
    <p:extLst>
      <p:ext uri="{BB962C8B-B14F-4D97-AF65-F5344CB8AC3E}">
        <p14:creationId xmlns:p14="http://schemas.microsoft.com/office/powerpoint/2010/main" val="7228529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December 24, 2023</a:t>
            </a:r>
            <a:endParaRPr lang="vi-VN"/>
          </a:p>
        </p:txBody>
      </p:sp>
      <p:sp>
        <p:nvSpPr>
          <p:cNvPr id="6" name="Footer Placeholder 5"/>
          <p:cNvSpPr>
            <a:spLocks noGrp="1"/>
          </p:cNvSpPr>
          <p:nvPr>
            <p:ph type="ftr" sz="quarter" idx="11"/>
          </p:nvPr>
        </p:nvSpPr>
        <p:spPr/>
        <p:txBody>
          <a:bodyPr/>
          <a:lstStyle/>
          <a:p>
            <a:r>
              <a:rPr lang="vi-VN"/>
              <a:t>Hieu Nguyen et al.</a:t>
            </a:r>
          </a:p>
        </p:txBody>
      </p:sp>
      <p:sp>
        <p:nvSpPr>
          <p:cNvPr id="7" name="Slide Number Placeholder 6"/>
          <p:cNvSpPr>
            <a:spLocks noGrp="1"/>
          </p:cNvSpPr>
          <p:nvPr>
            <p:ph type="sldNum" sz="quarter" idx="12"/>
          </p:nvPr>
        </p:nvSpPr>
        <p:spPr/>
        <p:txBody>
          <a:bodyPr/>
          <a:lstStyle/>
          <a:p>
            <a:fld id="{C822574F-7C01-4250-A48D-F24754A704AB}" type="slidenum">
              <a:rPr lang="vi-VN" smtClean="0"/>
              <a:t>‹#›</a:t>
            </a:fld>
            <a:endParaRPr lang="vi-VN"/>
          </a:p>
        </p:txBody>
      </p:sp>
    </p:spTree>
    <p:extLst>
      <p:ext uri="{BB962C8B-B14F-4D97-AF65-F5344CB8AC3E}">
        <p14:creationId xmlns:p14="http://schemas.microsoft.com/office/powerpoint/2010/main" val="3482944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December 24, 2023</a:t>
            </a:r>
            <a:endParaRPr lang="vi-VN"/>
          </a:p>
        </p:txBody>
      </p:sp>
      <p:sp>
        <p:nvSpPr>
          <p:cNvPr id="8" name="Footer Placeholder 7"/>
          <p:cNvSpPr>
            <a:spLocks noGrp="1"/>
          </p:cNvSpPr>
          <p:nvPr>
            <p:ph type="ftr" sz="quarter" idx="11"/>
          </p:nvPr>
        </p:nvSpPr>
        <p:spPr/>
        <p:txBody>
          <a:bodyPr/>
          <a:lstStyle/>
          <a:p>
            <a:r>
              <a:rPr lang="vi-VN"/>
              <a:t>Hieu Nguyen et al.</a:t>
            </a:r>
          </a:p>
        </p:txBody>
      </p:sp>
      <p:sp>
        <p:nvSpPr>
          <p:cNvPr id="9" name="Slide Number Placeholder 8"/>
          <p:cNvSpPr>
            <a:spLocks noGrp="1"/>
          </p:cNvSpPr>
          <p:nvPr>
            <p:ph type="sldNum" sz="quarter" idx="12"/>
          </p:nvPr>
        </p:nvSpPr>
        <p:spPr/>
        <p:txBody>
          <a:bodyPr/>
          <a:lstStyle/>
          <a:p>
            <a:fld id="{C822574F-7C01-4250-A48D-F24754A704AB}" type="slidenum">
              <a:rPr lang="vi-VN" smtClean="0"/>
              <a:t>‹#›</a:t>
            </a:fld>
            <a:endParaRPr lang="vi-VN"/>
          </a:p>
        </p:txBody>
      </p:sp>
    </p:spTree>
    <p:extLst>
      <p:ext uri="{BB962C8B-B14F-4D97-AF65-F5344CB8AC3E}">
        <p14:creationId xmlns:p14="http://schemas.microsoft.com/office/powerpoint/2010/main" val="41827619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a:t>December 24, 2023</a:t>
            </a:r>
            <a:endParaRPr lang="vi-VN"/>
          </a:p>
        </p:txBody>
      </p:sp>
      <p:sp>
        <p:nvSpPr>
          <p:cNvPr id="4" name="Footer Placeholder 3"/>
          <p:cNvSpPr>
            <a:spLocks noGrp="1"/>
          </p:cNvSpPr>
          <p:nvPr>
            <p:ph type="ftr" sz="quarter" idx="11"/>
          </p:nvPr>
        </p:nvSpPr>
        <p:spPr/>
        <p:txBody>
          <a:bodyPr/>
          <a:lstStyle/>
          <a:p>
            <a:r>
              <a:rPr lang="vi-VN"/>
              <a:t>Hieu Nguyen et al.</a:t>
            </a:r>
          </a:p>
        </p:txBody>
      </p:sp>
      <p:sp>
        <p:nvSpPr>
          <p:cNvPr id="5" name="Slide Number Placeholder 4"/>
          <p:cNvSpPr>
            <a:spLocks noGrp="1"/>
          </p:cNvSpPr>
          <p:nvPr>
            <p:ph type="sldNum" sz="quarter" idx="12"/>
          </p:nvPr>
        </p:nvSpPr>
        <p:spPr/>
        <p:txBody>
          <a:bodyPr/>
          <a:lstStyle/>
          <a:p>
            <a:fld id="{C822574F-7C01-4250-A48D-F24754A704AB}" type="slidenum">
              <a:rPr lang="vi-VN" smtClean="0"/>
              <a:t>‹#›</a:t>
            </a:fld>
            <a:endParaRPr lang="vi-VN"/>
          </a:p>
        </p:txBody>
      </p:sp>
    </p:spTree>
    <p:extLst>
      <p:ext uri="{BB962C8B-B14F-4D97-AF65-F5344CB8AC3E}">
        <p14:creationId xmlns:p14="http://schemas.microsoft.com/office/powerpoint/2010/main" val="118062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December 24, 2023</a:t>
            </a:r>
            <a:endParaRPr lang="vi-VN"/>
          </a:p>
        </p:txBody>
      </p:sp>
      <p:sp>
        <p:nvSpPr>
          <p:cNvPr id="3" name="Footer Placeholder 2"/>
          <p:cNvSpPr>
            <a:spLocks noGrp="1"/>
          </p:cNvSpPr>
          <p:nvPr>
            <p:ph type="ftr" sz="quarter" idx="11"/>
          </p:nvPr>
        </p:nvSpPr>
        <p:spPr/>
        <p:txBody>
          <a:bodyPr/>
          <a:lstStyle/>
          <a:p>
            <a:r>
              <a:rPr lang="vi-VN"/>
              <a:t>Hieu Nguyen et al.</a:t>
            </a:r>
          </a:p>
        </p:txBody>
      </p:sp>
      <p:sp>
        <p:nvSpPr>
          <p:cNvPr id="4" name="Slide Number Placeholder 3"/>
          <p:cNvSpPr>
            <a:spLocks noGrp="1"/>
          </p:cNvSpPr>
          <p:nvPr>
            <p:ph type="sldNum" sz="quarter" idx="12"/>
          </p:nvPr>
        </p:nvSpPr>
        <p:spPr/>
        <p:txBody>
          <a:bodyPr/>
          <a:lstStyle/>
          <a:p>
            <a:fld id="{C822574F-7C01-4250-A48D-F24754A704AB}" type="slidenum">
              <a:rPr lang="vi-VN" smtClean="0"/>
              <a:t>‹#›</a:t>
            </a:fld>
            <a:endParaRPr lang="vi-VN"/>
          </a:p>
        </p:txBody>
      </p:sp>
    </p:spTree>
    <p:extLst>
      <p:ext uri="{BB962C8B-B14F-4D97-AF65-F5344CB8AC3E}">
        <p14:creationId xmlns:p14="http://schemas.microsoft.com/office/powerpoint/2010/main" val="9399141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December 24, 2023</a:t>
            </a:r>
            <a:endParaRPr lang="vi-VN"/>
          </a:p>
        </p:txBody>
      </p:sp>
      <p:sp>
        <p:nvSpPr>
          <p:cNvPr id="6" name="Footer Placeholder 5"/>
          <p:cNvSpPr>
            <a:spLocks noGrp="1"/>
          </p:cNvSpPr>
          <p:nvPr>
            <p:ph type="ftr" sz="quarter" idx="11"/>
          </p:nvPr>
        </p:nvSpPr>
        <p:spPr/>
        <p:txBody>
          <a:bodyPr/>
          <a:lstStyle/>
          <a:p>
            <a:r>
              <a:rPr lang="vi-VN"/>
              <a:t>Hieu Nguyen et al.</a:t>
            </a:r>
          </a:p>
        </p:txBody>
      </p:sp>
      <p:sp>
        <p:nvSpPr>
          <p:cNvPr id="7" name="Slide Number Placeholder 6"/>
          <p:cNvSpPr>
            <a:spLocks noGrp="1"/>
          </p:cNvSpPr>
          <p:nvPr>
            <p:ph type="sldNum" sz="quarter" idx="12"/>
          </p:nvPr>
        </p:nvSpPr>
        <p:spPr/>
        <p:txBody>
          <a:bodyPr/>
          <a:lstStyle/>
          <a:p>
            <a:fld id="{C822574F-7C01-4250-A48D-F24754A704AB}" type="slidenum">
              <a:rPr lang="vi-VN" smtClean="0"/>
              <a:t>‹#›</a:t>
            </a:fld>
            <a:endParaRPr lang="vi-VN"/>
          </a:p>
        </p:txBody>
      </p:sp>
    </p:spTree>
    <p:extLst>
      <p:ext uri="{BB962C8B-B14F-4D97-AF65-F5344CB8AC3E}">
        <p14:creationId xmlns:p14="http://schemas.microsoft.com/office/powerpoint/2010/main" val="4125466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December 24, 2023</a:t>
            </a:r>
            <a:endParaRPr lang="vi-VN"/>
          </a:p>
        </p:txBody>
      </p:sp>
      <p:sp>
        <p:nvSpPr>
          <p:cNvPr id="6" name="Footer Placeholder 5"/>
          <p:cNvSpPr>
            <a:spLocks noGrp="1"/>
          </p:cNvSpPr>
          <p:nvPr>
            <p:ph type="ftr" sz="quarter" idx="11"/>
          </p:nvPr>
        </p:nvSpPr>
        <p:spPr/>
        <p:txBody>
          <a:bodyPr/>
          <a:lstStyle/>
          <a:p>
            <a:r>
              <a:rPr lang="vi-VN"/>
              <a:t>Hieu Nguyen et al.</a:t>
            </a:r>
          </a:p>
        </p:txBody>
      </p:sp>
      <p:sp>
        <p:nvSpPr>
          <p:cNvPr id="7" name="Slide Number Placeholder 6"/>
          <p:cNvSpPr>
            <a:spLocks noGrp="1"/>
          </p:cNvSpPr>
          <p:nvPr>
            <p:ph type="sldNum" sz="quarter" idx="12"/>
          </p:nvPr>
        </p:nvSpPr>
        <p:spPr/>
        <p:txBody>
          <a:bodyPr/>
          <a:lstStyle/>
          <a:p>
            <a:fld id="{C822574F-7C01-4250-A48D-F24754A704AB}" type="slidenum">
              <a:rPr lang="vi-VN" smtClean="0"/>
              <a:t>‹#›</a:t>
            </a:fld>
            <a:endParaRPr lang="vi-VN"/>
          </a:p>
        </p:txBody>
      </p:sp>
    </p:spTree>
    <p:extLst>
      <p:ext uri="{BB962C8B-B14F-4D97-AF65-F5344CB8AC3E}">
        <p14:creationId xmlns:p14="http://schemas.microsoft.com/office/powerpoint/2010/main" val="41768676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December 24, 2023</a:t>
            </a:r>
            <a:endParaRPr lang="vi-V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vi-VN"/>
              <a:t>Hieu Nguyen et al.</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22574F-7C01-4250-A48D-F24754A704AB}" type="slidenum">
              <a:rPr lang="vi-VN" smtClean="0"/>
              <a:t>‹#›</a:t>
            </a:fld>
            <a:endParaRPr lang="vi-VN"/>
          </a:p>
        </p:txBody>
      </p:sp>
    </p:spTree>
    <p:extLst>
      <p:ext uri="{BB962C8B-B14F-4D97-AF65-F5344CB8AC3E}">
        <p14:creationId xmlns:p14="http://schemas.microsoft.com/office/powerpoint/2010/main" val="58657233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image" Target="../media/image12.png"/><Relationship Id="rId18" Type="http://schemas.openxmlformats.org/officeDocument/2006/relationships/image" Target="../media/image17.png"/><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tags" Target="../tags/tag2.xml"/><Relationship Id="rId16" Type="http://schemas.openxmlformats.org/officeDocument/2006/relationships/image" Target="../media/image15.png"/><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notesSlide" Target="../notesSlides/notesSlide10.xml"/><Relationship Id="rId5" Type="http://schemas.openxmlformats.org/officeDocument/2006/relationships/tags" Target="../tags/tag5.xml"/><Relationship Id="rId15" Type="http://schemas.openxmlformats.org/officeDocument/2006/relationships/image" Target="../media/image14.png"/><Relationship Id="rId10" Type="http://schemas.openxmlformats.org/officeDocument/2006/relationships/slideLayout" Target="../slideLayouts/slideLayout1.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image" Target="../media/image13.png"/></Relationships>
</file>

<file path=ppt/slides/_rels/slide11.xml.rels><?xml version="1.0" encoding="UTF-8" standalone="yes"?>
<Relationships xmlns="http://schemas.openxmlformats.org/package/2006/relationships"><Relationship Id="rId8" Type="http://schemas.openxmlformats.org/officeDocument/2006/relationships/slideLayout" Target="../slideLayouts/slideLayout1.xml"/><Relationship Id="rId13" Type="http://schemas.openxmlformats.org/officeDocument/2006/relationships/image" Target="../media/image16.png"/><Relationship Id="rId3" Type="http://schemas.openxmlformats.org/officeDocument/2006/relationships/tags" Target="../tags/tag12.xml"/><Relationship Id="rId7" Type="http://schemas.openxmlformats.org/officeDocument/2006/relationships/tags" Target="../tags/tag16.xml"/><Relationship Id="rId12" Type="http://schemas.openxmlformats.org/officeDocument/2006/relationships/image" Target="../media/image15.png"/><Relationship Id="rId2" Type="http://schemas.openxmlformats.org/officeDocument/2006/relationships/tags" Target="../tags/tag11.xml"/><Relationship Id="rId16" Type="http://schemas.openxmlformats.org/officeDocument/2006/relationships/image" Target="../media/image20.png"/><Relationship Id="rId1" Type="http://schemas.openxmlformats.org/officeDocument/2006/relationships/tags" Target="../tags/tag10.xml"/><Relationship Id="rId6" Type="http://schemas.openxmlformats.org/officeDocument/2006/relationships/tags" Target="../tags/tag15.xml"/><Relationship Id="rId11" Type="http://schemas.openxmlformats.org/officeDocument/2006/relationships/image" Target="../media/image14.png"/><Relationship Id="rId5" Type="http://schemas.openxmlformats.org/officeDocument/2006/relationships/tags" Target="../tags/tag14.xml"/><Relationship Id="rId15" Type="http://schemas.openxmlformats.org/officeDocument/2006/relationships/image" Target="../media/image19.png"/><Relationship Id="rId10" Type="http://schemas.openxmlformats.org/officeDocument/2006/relationships/image" Target="../media/image13.png"/><Relationship Id="rId4" Type="http://schemas.openxmlformats.org/officeDocument/2006/relationships/tags" Target="../tags/tag13.xml"/><Relationship Id="rId9" Type="http://schemas.openxmlformats.org/officeDocument/2006/relationships/notesSlide" Target="../notesSlides/notesSlide11.xml"/><Relationship Id="rId1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tags" Target="../tags/tag21.xml"/><Relationship Id="rId7" Type="http://schemas.openxmlformats.org/officeDocument/2006/relationships/image" Target="../media/image24.png"/><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image" Target="../media/image23.png"/><Relationship Id="rId5" Type="http://schemas.openxmlformats.org/officeDocument/2006/relationships/notesSlide" Target="../notesSlides/notesSlide13.xml"/><Relationship Id="rId4"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33.jpeg"/><Relationship Id="rId4" Type="http://schemas.openxmlformats.org/officeDocument/2006/relationships/image" Target="../media/image32.sv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E0D7AD77-52A4-0E24-AA6C-3A8A91894C61}"/>
              </a:ext>
            </a:extLst>
          </p:cNvPr>
          <p:cNvSpPr/>
          <p:nvPr/>
        </p:nvSpPr>
        <p:spPr>
          <a:xfrm>
            <a:off x="269033" y="1806616"/>
            <a:ext cx="11653934" cy="1489594"/>
          </a:xfrm>
          <a:prstGeom prst="roundRect">
            <a:avLst/>
          </a:prstGeom>
          <a:effectLst>
            <a:outerShdw blurRad="50800" dist="38100" dir="2700000" algn="tl" rotWithShape="0">
              <a:prstClr val="black">
                <a:alpha val="40000"/>
              </a:prstClr>
            </a:outerShdw>
            <a:reflection stA="50000" endPos="24000" dist="12700" dir="5400000" sy="-100000" algn="bl" rotWithShape="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0" i="0" dirty="0">
                <a:effectLst/>
                <a:latin typeface="Arial" panose="020B0604020202020204" pitchFamily="34" charset="0"/>
                <a:cs typeface="Arial" panose="020B0604020202020204" pitchFamily="34" charset="0"/>
              </a:rPr>
              <a:t>Ensemble Learning for Vietnamese Scene Text</a:t>
            </a:r>
            <a:br>
              <a:rPr lang="en-US" sz="3600" dirty="0">
                <a:latin typeface="Arial" panose="020B0604020202020204" pitchFamily="34" charset="0"/>
                <a:cs typeface="Arial" panose="020B0604020202020204" pitchFamily="34" charset="0"/>
              </a:rPr>
            </a:br>
            <a:r>
              <a:rPr lang="en-US" sz="3600" b="0" i="0" dirty="0">
                <a:effectLst/>
                <a:latin typeface="Arial" panose="020B0604020202020204" pitchFamily="34" charset="0"/>
                <a:cs typeface="Arial" panose="020B0604020202020204" pitchFamily="34" charset="0"/>
              </a:rPr>
              <a:t>Spotting in Urban Environments</a:t>
            </a:r>
            <a:endParaRPr lang="en-US" sz="3600" b="1" dirty="0">
              <a:latin typeface="Arial" panose="020B0604020202020204" pitchFamily="34" charset="0"/>
              <a:cs typeface="Arial" panose="020B0604020202020204" pitchFamily="34" charset="0"/>
            </a:endParaRPr>
          </a:p>
        </p:txBody>
      </p:sp>
      <p:sp>
        <p:nvSpPr>
          <p:cNvPr id="7" name="Subtitle 2">
            <a:extLst>
              <a:ext uri="{FF2B5EF4-FFF2-40B4-BE49-F238E27FC236}">
                <a16:creationId xmlns:a16="http://schemas.microsoft.com/office/drawing/2014/main" id="{FC3DEA98-8363-3CEB-BBEC-AF1254C1ABB8}"/>
              </a:ext>
            </a:extLst>
          </p:cNvPr>
          <p:cNvSpPr>
            <a:spLocks noGrp="1"/>
          </p:cNvSpPr>
          <p:nvPr>
            <p:ph type="subTitle" idx="1"/>
          </p:nvPr>
        </p:nvSpPr>
        <p:spPr>
          <a:xfrm>
            <a:off x="1524000" y="3716651"/>
            <a:ext cx="9144000" cy="3018446"/>
          </a:xfrm>
        </p:spPr>
        <p:txBody>
          <a:bodyPr/>
          <a:lstStyle/>
          <a:p>
            <a:r>
              <a:rPr lang="en-US" u="sng" noProof="1">
                <a:latin typeface="Arial" panose="020B0604020202020204" pitchFamily="34" charset="0"/>
                <a:cs typeface="Arial" panose="020B0604020202020204" pitchFamily="34" charset="0"/>
              </a:rPr>
              <a:t>Hieu Nguyen</a:t>
            </a:r>
            <a:r>
              <a:rPr lang="en-US" noProof="1">
                <a:latin typeface="Arial" panose="020B0604020202020204" pitchFamily="34" charset="0"/>
                <a:cs typeface="Arial" panose="020B0604020202020204" pitchFamily="34" charset="0"/>
              </a:rPr>
              <a:t>, Cong-Hoang Ta, Phuong-Thuy Le-Nguyen</a:t>
            </a:r>
          </a:p>
          <a:p>
            <a:r>
              <a:rPr lang="en-US" noProof="1">
                <a:latin typeface="Arial" panose="020B0604020202020204" pitchFamily="34" charset="0"/>
                <a:cs typeface="Arial" panose="020B0604020202020204" pitchFamily="34" charset="0"/>
              </a:rPr>
              <a:t> Minh-Triet Tran, Trung-Nghia Le</a:t>
            </a:r>
          </a:p>
          <a:p>
            <a:endParaRPr lang="en-US" sz="2000" b="0" i="0" noProof="1">
              <a:effectLst/>
              <a:latin typeface="Arial" panose="020B0604020202020204" pitchFamily="34" charset="0"/>
              <a:cs typeface="Arial" panose="020B0604020202020204" pitchFamily="34" charset="0"/>
            </a:endParaRPr>
          </a:p>
          <a:p>
            <a:r>
              <a:rPr lang="en-US" sz="2000" b="0" i="0" noProof="1">
                <a:effectLst/>
                <a:latin typeface="Arial" panose="020B0604020202020204" pitchFamily="34" charset="0"/>
                <a:cs typeface="Arial" panose="020B0604020202020204" pitchFamily="34" charset="0"/>
              </a:rPr>
              <a:t>Faculty of Information Technology, University of Science, VNU-HCM, Vietnam</a:t>
            </a:r>
            <a:br>
              <a:rPr lang="en-US" sz="2000" noProof="1">
                <a:latin typeface="Arial" panose="020B0604020202020204" pitchFamily="34" charset="0"/>
                <a:cs typeface="Arial" panose="020B0604020202020204" pitchFamily="34" charset="0"/>
              </a:rPr>
            </a:br>
            <a:r>
              <a:rPr lang="en-US" sz="2000" b="0" i="0" noProof="1">
                <a:effectLst/>
                <a:latin typeface="Arial" panose="020B0604020202020204" pitchFamily="34" charset="0"/>
                <a:cs typeface="Arial" panose="020B0604020202020204" pitchFamily="34" charset="0"/>
              </a:rPr>
              <a:t>Vietnam National University, Ho Chi Minh City, Vietnam</a:t>
            </a:r>
          </a:p>
          <a:p>
            <a:endParaRPr lang="en-US" sz="1600" noProof="1">
              <a:latin typeface="Arial" panose="020B0604020202020204" pitchFamily="34" charset="0"/>
              <a:cs typeface="Arial" panose="020B0604020202020204" pitchFamily="34" charset="0"/>
            </a:endParaRPr>
          </a:p>
          <a:p>
            <a:r>
              <a:rPr lang="en-US" noProof="1"/>
              <a:t>December 24, 2023</a:t>
            </a:r>
          </a:p>
        </p:txBody>
      </p:sp>
      <p:pic>
        <p:nvPicPr>
          <p:cNvPr id="3" name="Picture 2" descr="A logo with blue and black text&#10;&#10;Description automatically generated">
            <a:extLst>
              <a:ext uri="{FF2B5EF4-FFF2-40B4-BE49-F238E27FC236}">
                <a16:creationId xmlns:a16="http://schemas.microsoft.com/office/drawing/2014/main" id="{D9FB591D-4EFE-F80F-DC85-4106BC7221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033" y="0"/>
            <a:ext cx="2651145" cy="1732083"/>
          </a:xfrm>
          <a:prstGeom prst="rect">
            <a:avLst/>
          </a:prstGeom>
        </p:spPr>
      </p:pic>
      <p:pic>
        <p:nvPicPr>
          <p:cNvPr id="12" name="Picture 11" descr="A blue and white logo&#10;&#10;Description automatically generated">
            <a:extLst>
              <a:ext uri="{FF2B5EF4-FFF2-40B4-BE49-F238E27FC236}">
                <a16:creationId xmlns:a16="http://schemas.microsoft.com/office/drawing/2014/main" id="{7F21C176-1F55-D962-1145-233C80BF0E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18787" y="206077"/>
            <a:ext cx="5404180" cy="1319416"/>
          </a:xfrm>
          <a:prstGeom prst="rect">
            <a:avLst/>
          </a:prstGeom>
        </p:spPr>
      </p:pic>
    </p:spTree>
    <p:extLst>
      <p:ext uri="{BB962C8B-B14F-4D97-AF65-F5344CB8AC3E}">
        <p14:creationId xmlns:p14="http://schemas.microsoft.com/office/powerpoint/2010/main" val="42846386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B39C71A-2837-E0CE-E3F2-B7D7480C1C52}"/>
              </a:ext>
            </a:extLst>
          </p:cNvPr>
          <p:cNvSpPr/>
          <p:nvPr/>
        </p:nvSpPr>
        <p:spPr>
          <a:xfrm>
            <a:off x="0" y="-1"/>
            <a:ext cx="12192000" cy="105205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4400" dirty="0">
                <a:latin typeface="+mj-lt"/>
              </a:rPr>
              <a:t>Proposed Method</a:t>
            </a:r>
            <a:endParaRPr lang="vi-VN" sz="4400" dirty="0">
              <a:latin typeface="+mj-lt"/>
            </a:endParaRPr>
          </a:p>
        </p:txBody>
      </p:sp>
      <p:sp>
        <p:nvSpPr>
          <p:cNvPr id="7" name="Rectangle 6">
            <a:extLst>
              <a:ext uri="{FF2B5EF4-FFF2-40B4-BE49-F238E27FC236}">
                <a16:creationId xmlns:a16="http://schemas.microsoft.com/office/drawing/2014/main" id="{2521990C-A790-5A0D-6EB0-7B5DF2C608C2}"/>
              </a:ext>
            </a:extLst>
          </p:cNvPr>
          <p:cNvSpPr/>
          <p:nvPr/>
        </p:nvSpPr>
        <p:spPr>
          <a:xfrm>
            <a:off x="0" y="6408420"/>
            <a:ext cx="12192000" cy="44958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Rectangle 7">
            <a:extLst>
              <a:ext uri="{FF2B5EF4-FFF2-40B4-BE49-F238E27FC236}">
                <a16:creationId xmlns:a16="http://schemas.microsoft.com/office/drawing/2014/main" id="{E66F7310-7772-478C-492D-F4F2D00625B9}"/>
              </a:ext>
            </a:extLst>
          </p:cNvPr>
          <p:cNvSpPr/>
          <p:nvPr/>
        </p:nvSpPr>
        <p:spPr>
          <a:xfrm>
            <a:off x="0" y="6338814"/>
            <a:ext cx="12192000" cy="69606"/>
          </a:xfrm>
          <a:prstGeom prst="rect">
            <a:avLst/>
          </a:prstGeom>
          <a:solidFill>
            <a:srgbClr val="1CADE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 name="Date Placeholder 1">
            <a:extLst>
              <a:ext uri="{FF2B5EF4-FFF2-40B4-BE49-F238E27FC236}">
                <a16:creationId xmlns:a16="http://schemas.microsoft.com/office/drawing/2014/main" id="{F007E63F-2F99-0DF2-3157-7F62CC989CD7}"/>
              </a:ext>
            </a:extLst>
          </p:cNvPr>
          <p:cNvSpPr>
            <a:spLocks noGrp="1"/>
          </p:cNvSpPr>
          <p:nvPr>
            <p:ph type="dt" sz="half" idx="10"/>
          </p:nvPr>
        </p:nvSpPr>
        <p:spPr>
          <a:xfrm>
            <a:off x="838200" y="6492875"/>
            <a:ext cx="2743200" cy="365125"/>
          </a:xfrm>
        </p:spPr>
        <p:txBody>
          <a:bodyPr/>
          <a:lstStyle/>
          <a:p>
            <a:r>
              <a:rPr lang="en-US" dirty="0">
                <a:solidFill>
                  <a:schemeClr val="bg1"/>
                </a:solidFill>
              </a:rPr>
              <a:t>December 24, 2023</a:t>
            </a:r>
            <a:endParaRPr lang="vi-VN" dirty="0">
              <a:solidFill>
                <a:schemeClr val="bg1"/>
              </a:solidFill>
            </a:endParaRPr>
          </a:p>
        </p:txBody>
      </p:sp>
      <p:sp>
        <p:nvSpPr>
          <p:cNvPr id="5" name="Slide Number Placeholder 4">
            <a:extLst>
              <a:ext uri="{FF2B5EF4-FFF2-40B4-BE49-F238E27FC236}">
                <a16:creationId xmlns:a16="http://schemas.microsoft.com/office/drawing/2014/main" id="{233F9517-F163-871B-7503-A10029E2A1D1}"/>
              </a:ext>
            </a:extLst>
          </p:cNvPr>
          <p:cNvSpPr>
            <a:spLocks noGrp="1"/>
          </p:cNvSpPr>
          <p:nvPr>
            <p:ph type="sldNum" sz="quarter" idx="12"/>
          </p:nvPr>
        </p:nvSpPr>
        <p:spPr>
          <a:xfrm>
            <a:off x="8610600" y="6492875"/>
            <a:ext cx="2743200" cy="365125"/>
          </a:xfrm>
        </p:spPr>
        <p:txBody>
          <a:bodyPr/>
          <a:lstStyle/>
          <a:p>
            <a:fld id="{C822574F-7C01-4250-A48D-F24754A704AB}" type="slidenum">
              <a:rPr lang="vi-VN" smtClean="0">
                <a:solidFill>
                  <a:schemeClr val="bg1"/>
                </a:solidFill>
              </a:rPr>
              <a:t>10</a:t>
            </a:fld>
            <a:endParaRPr lang="vi-VN" dirty="0">
              <a:solidFill>
                <a:schemeClr val="bg1"/>
              </a:solidFill>
            </a:endParaRPr>
          </a:p>
        </p:txBody>
      </p:sp>
      <p:sp>
        <p:nvSpPr>
          <p:cNvPr id="9" name="TextBox 8">
            <a:extLst>
              <a:ext uri="{FF2B5EF4-FFF2-40B4-BE49-F238E27FC236}">
                <a16:creationId xmlns:a16="http://schemas.microsoft.com/office/drawing/2014/main" id="{0E666BA5-32B6-E222-E06F-754D4D8CFA9E}"/>
              </a:ext>
            </a:extLst>
          </p:cNvPr>
          <p:cNvSpPr txBox="1"/>
          <p:nvPr/>
        </p:nvSpPr>
        <p:spPr>
          <a:xfrm>
            <a:off x="210823" y="1110473"/>
            <a:ext cx="9776457" cy="584775"/>
          </a:xfrm>
          <a:prstGeom prst="rect">
            <a:avLst/>
          </a:prstGeom>
          <a:noFill/>
        </p:spPr>
        <p:txBody>
          <a:bodyPr wrap="square" rtlCol="0">
            <a:spAutoFit/>
          </a:bodyPr>
          <a:lstStyle/>
          <a:p>
            <a:r>
              <a:rPr lang="en-US" sz="3200" dirty="0">
                <a:latin typeface="Arial" panose="020B0604020202020204" pitchFamily="34" charset="0"/>
              </a:rPr>
              <a:t>Meta-model:</a:t>
            </a:r>
            <a:endParaRPr lang="en-US" sz="3200" dirty="0"/>
          </a:p>
        </p:txBody>
      </p:sp>
      <p:sp>
        <p:nvSpPr>
          <p:cNvPr id="14" name="TextBox 13">
            <a:extLst>
              <a:ext uri="{FF2B5EF4-FFF2-40B4-BE49-F238E27FC236}">
                <a16:creationId xmlns:a16="http://schemas.microsoft.com/office/drawing/2014/main" id="{6EFB40C2-BB23-3F04-02EA-E7573B81D4EB}"/>
              </a:ext>
            </a:extLst>
          </p:cNvPr>
          <p:cNvSpPr txBox="1"/>
          <p:nvPr/>
        </p:nvSpPr>
        <p:spPr>
          <a:xfrm>
            <a:off x="210822" y="1789901"/>
            <a:ext cx="5488939" cy="461665"/>
          </a:xfrm>
          <a:prstGeom prst="rect">
            <a:avLst/>
          </a:prstGeom>
          <a:noFill/>
        </p:spPr>
        <p:txBody>
          <a:bodyPr wrap="square">
            <a:spAutoFit/>
          </a:bodyPr>
          <a:lstStyle/>
          <a:p>
            <a:pPr marL="285750" indent="-285750">
              <a:buFont typeface="Wingdings" panose="05000000000000000000" pitchFamily="2" charset="2"/>
              <a:buChar char="q"/>
            </a:pPr>
            <a:r>
              <a:rPr lang="en-US" sz="2400" dirty="0">
                <a:latin typeface="Arial" panose="020B0604020202020204" pitchFamily="34" charset="0"/>
              </a:rPr>
              <a:t>Merging non-overlapping text boxes: </a:t>
            </a:r>
          </a:p>
        </p:txBody>
      </p:sp>
      <p:pic>
        <p:nvPicPr>
          <p:cNvPr id="18" name="Picture 17" descr="\documentclass{article}&#10;\usepackage{amsmath}&#10;\pagestyle{empty}&#10;\begin{document}&#10;&#10;&#10;\[&#10;    D_s = D_1 \cup D_2 \cup \ldots \cup D_n, &#10;\]&#10;&#10;\end{document}" title="IguanaTex Bitmap Display">
            <a:extLst>
              <a:ext uri="{FF2B5EF4-FFF2-40B4-BE49-F238E27FC236}">
                <a16:creationId xmlns:a16="http://schemas.microsoft.com/office/drawing/2014/main" id="{5EE60CA3-85AF-4D7F-2C5A-EB8BA2A9AFE0}"/>
              </a:ext>
            </a:extLst>
          </p:cNvPr>
          <p:cNvPicPr>
            <a:picLocks noChangeAspect="1"/>
          </p:cNvPicPr>
          <p:nvPr>
            <p:custDataLst>
              <p:tags r:id="rId1"/>
            </p:custDataLst>
          </p:nvPr>
        </p:nvPicPr>
        <p:blipFill>
          <a:blip r:embed="rId12">
            <a:extLst>
              <a:ext uri="{28A0092B-C50C-407E-A947-70E740481C1C}">
                <a14:useLocalDpi xmlns:a14="http://schemas.microsoft.com/office/drawing/2010/main" val="0"/>
              </a:ext>
            </a:extLst>
          </a:blip>
          <a:stretch>
            <a:fillRect/>
          </a:stretch>
        </p:blipFill>
        <p:spPr>
          <a:xfrm>
            <a:off x="1209747" y="5234582"/>
            <a:ext cx="4557073" cy="355829"/>
          </a:xfrm>
          <a:prstGeom prst="rect">
            <a:avLst/>
          </a:prstGeom>
        </p:spPr>
      </p:pic>
      <p:pic>
        <p:nvPicPr>
          <p:cNvPr id="20" name="Picture 19" descr="\documentclass{article}&#10;\usepackage{amsmath}&#10;\pagestyle{empty}&#10;\begin{document}&#10;&#10;&#10;\[&#10;\begin{cases}&#10;\begin{aligned}&#10;%B_j \in D_i, B_k \notin D_i \\&#10;\forall P_o \in B_h\ \implies P_o \notin B_k, \\&#10;\forall P_o \in B_k\ \implies P_o \notin B_h, \\&#10;%\forall P_o \in D_i\, ,\, \exists P_o \in B_j\ \implies P_o \notin B_k,&#10;\end{aligned}&#10;\end{cases}&#10;\]&#10;&#10;\end{document}" title="IguanaTex Bitmap Display">
            <a:extLst>
              <a:ext uri="{FF2B5EF4-FFF2-40B4-BE49-F238E27FC236}">
                <a16:creationId xmlns:a16="http://schemas.microsoft.com/office/drawing/2014/main" id="{272BB395-C694-F468-91C1-5FC5344A602E}"/>
              </a:ext>
            </a:extLst>
          </p:cNvPr>
          <p:cNvPicPr>
            <a:picLocks noChangeAspect="1"/>
          </p:cNvPicPr>
          <p:nvPr>
            <p:custDataLst>
              <p:tags r:id="rId2"/>
            </p:custDataLst>
          </p:nvPr>
        </p:nvPicPr>
        <p:blipFill>
          <a:blip r:embed="rId13">
            <a:extLst>
              <a:ext uri="{28A0092B-C50C-407E-A947-70E740481C1C}">
                <a14:useLocalDpi xmlns:a14="http://schemas.microsoft.com/office/drawing/2010/main" val="0"/>
              </a:ext>
            </a:extLst>
          </a:blip>
          <a:stretch>
            <a:fillRect/>
          </a:stretch>
        </p:blipFill>
        <p:spPr>
          <a:xfrm>
            <a:off x="1209747" y="3053793"/>
            <a:ext cx="4411428" cy="1138286"/>
          </a:xfrm>
          <a:prstGeom prst="rect">
            <a:avLst/>
          </a:prstGeom>
        </p:spPr>
      </p:pic>
      <p:sp>
        <p:nvSpPr>
          <p:cNvPr id="21" name="TextBox 20">
            <a:extLst>
              <a:ext uri="{FF2B5EF4-FFF2-40B4-BE49-F238E27FC236}">
                <a16:creationId xmlns:a16="http://schemas.microsoft.com/office/drawing/2014/main" id="{EF36AAE9-6EA1-64CA-7D38-F1C3C6924140}"/>
              </a:ext>
            </a:extLst>
          </p:cNvPr>
          <p:cNvSpPr txBox="1"/>
          <p:nvPr/>
        </p:nvSpPr>
        <p:spPr>
          <a:xfrm>
            <a:off x="585628" y="2276301"/>
            <a:ext cx="5510372" cy="2862322"/>
          </a:xfrm>
          <a:prstGeom prst="rect">
            <a:avLst/>
          </a:prstGeom>
          <a:noFill/>
        </p:spPr>
        <p:txBody>
          <a:bodyPr wrap="square">
            <a:spAutoFit/>
          </a:bodyPr>
          <a:lstStyle/>
          <a:p>
            <a:pPr marL="342900" indent="-342900">
              <a:buFont typeface="Wingdings" panose="05000000000000000000" pitchFamily="2" charset="2"/>
              <a:buChar char="§"/>
            </a:pPr>
            <a:r>
              <a:rPr lang="en-US" sz="2000" dirty="0">
                <a:latin typeface="Arial" panose="020B0604020202020204" pitchFamily="34" charset="0"/>
              </a:rPr>
              <a:t>Pair of non-overlapping text boxes </a:t>
            </a:r>
          </a:p>
          <a:p>
            <a:r>
              <a:rPr lang="en-US" sz="2000" dirty="0">
                <a:latin typeface="Arial" panose="020B0604020202020204" pitchFamily="34" charset="0"/>
              </a:rPr>
              <a:t>   (            ) are defined by:</a:t>
            </a:r>
          </a:p>
          <a:p>
            <a:endParaRPr lang="en-US" sz="2000" dirty="0">
              <a:latin typeface="Arial" panose="020B0604020202020204" pitchFamily="34" charset="0"/>
            </a:endParaRPr>
          </a:p>
          <a:p>
            <a:endParaRPr lang="en-US" sz="2000" dirty="0">
              <a:latin typeface="Arial" panose="020B0604020202020204" pitchFamily="34" charset="0"/>
            </a:endParaRPr>
          </a:p>
          <a:p>
            <a:endParaRPr lang="en-US" sz="2000" dirty="0">
              <a:latin typeface="Arial" panose="020B0604020202020204" pitchFamily="34" charset="0"/>
            </a:endParaRPr>
          </a:p>
          <a:p>
            <a:endParaRPr lang="en-US" sz="2000" dirty="0">
              <a:latin typeface="Arial" panose="020B0604020202020204" pitchFamily="34" charset="0"/>
            </a:endParaRPr>
          </a:p>
          <a:p>
            <a:endParaRPr lang="en-US" sz="2000" dirty="0">
              <a:latin typeface="Arial" panose="020B0604020202020204" pitchFamily="34" charset="0"/>
            </a:endParaRPr>
          </a:p>
          <a:p>
            <a:pPr marL="342900" indent="-342900">
              <a:buFont typeface="Wingdings" panose="05000000000000000000" pitchFamily="2" charset="2"/>
              <a:buChar char="§"/>
            </a:pPr>
            <a:r>
              <a:rPr lang="en-US" sz="2000" dirty="0">
                <a:latin typeface="Arial" panose="020B0604020202020204" pitchFamily="34" charset="0"/>
              </a:rPr>
              <a:t>Combine non-overlapping text boxes of different      results to form      :</a:t>
            </a:r>
          </a:p>
        </p:txBody>
      </p:sp>
      <p:sp>
        <p:nvSpPr>
          <p:cNvPr id="23" name="TextBox 22">
            <a:extLst>
              <a:ext uri="{FF2B5EF4-FFF2-40B4-BE49-F238E27FC236}">
                <a16:creationId xmlns:a16="http://schemas.microsoft.com/office/drawing/2014/main" id="{60726F2F-57E3-339B-E334-20C44C5E79F0}"/>
              </a:ext>
            </a:extLst>
          </p:cNvPr>
          <p:cNvSpPr txBox="1"/>
          <p:nvPr/>
        </p:nvSpPr>
        <p:spPr>
          <a:xfrm>
            <a:off x="6821421" y="2248069"/>
            <a:ext cx="5317056" cy="2862322"/>
          </a:xfrm>
          <a:prstGeom prst="rect">
            <a:avLst/>
          </a:prstGeom>
          <a:noFill/>
        </p:spPr>
        <p:txBody>
          <a:bodyPr wrap="square">
            <a:spAutoFit/>
          </a:bodyPr>
          <a:lstStyle/>
          <a:p>
            <a:pPr marL="342900" indent="-342900">
              <a:buFont typeface="Courier New" panose="02070309020205020404" pitchFamily="49" charset="0"/>
              <a:buChar char="o"/>
            </a:pPr>
            <a:r>
              <a:rPr lang="en-US" sz="2000" dirty="0">
                <a:latin typeface="Arial" panose="020B0604020202020204" pitchFamily="34" charset="0"/>
              </a:rPr>
              <a:t>     is prediction result of </a:t>
            </a:r>
            <a:r>
              <a:rPr lang="en-US" sz="2000" dirty="0" err="1">
                <a:latin typeface="Arial" panose="020B0604020202020204" pitchFamily="34" charset="0"/>
              </a:rPr>
              <a:t>i</a:t>
            </a:r>
            <a:r>
              <a:rPr lang="en-US" sz="2000" baseline="30000" dirty="0" err="1">
                <a:latin typeface="Arial" panose="020B0604020202020204" pitchFamily="34" charset="0"/>
              </a:rPr>
              <a:t>th</a:t>
            </a:r>
            <a:r>
              <a:rPr lang="en-US" sz="2000" dirty="0">
                <a:latin typeface="Arial" panose="020B0604020202020204" pitchFamily="34" charset="0"/>
              </a:rPr>
              <a:t> base model, which is list of text boxes:</a:t>
            </a:r>
          </a:p>
          <a:p>
            <a:pPr marL="342900" indent="-342900">
              <a:buFont typeface="Courier New" panose="02070309020205020404" pitchFamily="49" charset="0"/>
              <a:buChar char="o"/>
            </a:pPr>
            <a:endParaRPr lang="en-US" sz="2000" dirty="0">
              <a:latin typeface="Arial" panose="020B0604020202020204" pitchFamily="34" charset="0"/>
            </a:endParaRPr>
          </a:p>
          <a:p>
            <a:pPr lvl="1"/>
            <a:endParaRPr lang="en-US" sz="2000" dirty="0">
              <a:latin typeface="Arial" panose="020B0604020202020204" pitchFamily="34" charset="0"/>
            </a:endParaRPr>
          </a:p>
          <a:p>
            <a:pPr marL="342900" indent="-342900">
              <a:buFont typeface="Courier New" panose="02070309020205020404" pitchFamily="49" charset="0"/>
              <a:buChar char="o"/>
            </a:pPr>
            <a:r>
              <a:rPr lang="en-US" sz="2000" dirty="0">
                <a:latin typeface="Arial" panose="020B0604020202020204" pitchFamily="34" charset="0"/>
              </a:rPr>
              <a:t>             are text boxes consisting of the coordinates of 4 points.</a:t>
            </a:r>
          </a:p>
          <a:p>
            <a:pPr marL="342900" indent="-342900">
              <a:buFont typeface="Courier New" panose="02070309020205020404" pitchFamily="49" charset="0"/>
              <a:buChar char="o"/>
            </a:pPr>
            <a:endParaRPr lang="en-US" sz="2000" dirty="0">
              <a:latin typeface="Arial" panose="020B0604020202020204" pitchFamily="34" charset="0"/>
            </a:endParaRPr>
          </a:p>
          <a:p>
            <a:pPr marL="342900" indent="-342900">
              <a:buFont typeface="Courier New" panose="02070309020205020404" pitchFamily="49" charset="0"/>
              <a:buChar char="o"/>
            </a:pPr>
            <a:r>
              <a:rPr lang="en-US" sz="2000" dirty="0">
                <a:latin typeface="Arial" panose="020B0604020202020204" pitchFamily="34" charset="0"/>
              </a:rPr>
              <a:t>     </a:t>
            </a:r>
            <a:r>
              <a:rPr lang="en-US" sz="2000" b="0" i="0" dirty="0">
                <a:effectLst/>
                <a:latin typeface="Arial" panose="020B0604020202020204" pitchFamily="34" charset="0"/>
              </a:rPr>
              <a:t>is the coordinates of a point in Oxy, which is one of 4 points of a text box (B)</a:t>
            </a:r>
            <a:endParaRPr lang="en-US" sz="2000" dirty="0">
              <a:latin typeface="Arial" panose="020B0604020202020204" pitchFamily="34" charset="0"/>
            </a:endParaRPr>
          </a:p>
        </p:txBody>
      </p:sp>
      <p:pic>
        <p:nvPicPr>
          <p:cNvPr id="25" name="Picture 24" descr="\documentclass{article}&#10;\usepackage{amsmath}&#10;\pagestyle{empty}&#10;\begin{document}&#10;&#10;\[D_i = [B_1, B_2,\ldots]\]&#10;&#10;&#10;\end{document}" title="IguanaTex Bitmap Display">
            <a:extLst>
              <a:ext uri="{FF2B5EF4-FFF2-40B4-BE49-F238E27FC236}">
                <a16:creationId xmlns:a16="http://schemas.microsoft.com/office/drawing/2014/main" id="{C5040E56-804A-1CF3-7A39-606D94B12036}"/>
              </a:ext>
            </a:extLst>
          </p:cNvPr>
          <p:cNvPicPr>
            <a:picLocks noChangeAspect="1"/>
          </p:cNvPicPr>
          <p:nvPr>
            <p:custDataLst>
              <p:tags r:id="rId3"/>
            </p:custDataLst>
          </p:nvPr>
        </p:nvPicPr>
        <p:blipFill>
          <a:blip r:embed="rId14">
            <a:extLst>
              <a:ext uri="{28A0092B-C50C-407E-A947-70E740481C1C}">
                <a14:useLocalDpi xmlns:a14="http://schemas.microsoft.com/office/drawing/2010/main" val="0"/>
              </a:ext>
            </a:extLst>
          </a:blip>
          <a:stretch>
            <a:fillRect/>
          </a:stretch>
        </p:blipFill>
        <p:spPr>
          <a:xfrm>
            <a:off x="7875913" y="2980280"/>
            <a:ext cx="2255133" cy="317326"/>
          </a:xfrm>
          <a:prstGeom prst="rect">
            <a:avLst/>
          </a:prstGeom>
        </p:spPr>
      </p:pic>
      <p:pic>
        <p:nvPicPr>
          <p:cNvPr id="27" name="Picture 26" descr="\documentclass{article}&#10;\usepackage{amsmath}&#10;\pagestyle{empty}&#10;\begin{document}&#10;&#10;&#10;\[D_i\]&#10;&#10;\end{document}" title="IguanaTex Bitmap Display">
            <a:extLst>
              <a:ext uri="{FF2B5EF4-FFF2-40B4-BE49-F238E27FC236}">
                <a16:creationId xmlns:a16="http://schemas.microsoft.com/office/drawing/2014/main" id="{E1A85A15-3A38-63E9-DD5C-ECA8E383ED79}"/>
              </a:ext>
            </a:extLst>
          </p:cNvPr>
          <p:cNvPicPr>
            <a:picLocks noChangeAspect="1"/>
          </p:cNvPicPr>
          <p:nvPr>
            <p:custDataLst>
              <p:tags r:id="rId4"/>
            </p:custDataLst>
          </p:nvPr>
        </p:nvPicPr>
        <p:blipFill>
          <a:blip r:embed="rId15">
            <a:extLst>
              <a:ext uri="{28A0092B-C50C-407E-A947-70E740481C1C}">
                <a14:useLocalDpi xmlns:a14="http://schemas.microsoft.com/office/drawing/2010/main" val="0"/>
              </a:ext>
            </a:extLst>
          </a:blip>
          <a:stretch>
            <a:fillRect/>
          </a:stretch>
        </p:blipFill>
        <p:spPr>
          <a:xfrm>
            <a:off x="7157848" y="2305165"/>
            <a:ext cx="317233" cy="264186"/>
          </a:xfrm>
          <a:prstGeom prst="rect">
            <a:avLst/>
          </a:prstGeom>
        </p:spPr>
      </p:pic>
      <p:pic>
        <p:nvPicPr>
          <p:cNvPr id="31" name="Picture 30" descr="\documentclass{article}&#10;\usepackage{amsmath}&#10;\pagestyle{empty}&#10;\begin{document}&#10;&#10;\[B_h, B_k\]&#10;&#10;&#10;\end{document}" title="IguanaTex Bitmap Display">
            <a:extLst>
              <a:ext uri="{FF2B5EF4-FFF2-40B4-BE49-F238E27FC236}">
                <a16:creationId xmlns:a16="http://schemas.microsoft.com/office/drawing/2014/main" id="{5149CA6B-E9CE-EE81-3FE9-5DBA4B338555}"/>
              </a:ext>
            </a:extLst>
          </p:cNvPr>
          <p:cNvPicPr>
            <a:picLocks noChangeAspect="1"/>
          </p:cNvPicPr>
          <p:nvPr>
            <p:custDataLst>
              <p:tags r:id="rId5"/>
            </p:custDataLst>
          </p:nvPr>
        </p:nvPicPr>
        <p:blipFill>
          <a:blip r:embed="rId16">
            <a:extLst>
              <a:ext uri="{28A0092B-C50C-407E-A947-70E740481C1C}">
                <a14:useLocalDpi xmlns:a14="http://schemas.microsoft.com/office/drawing/2010/main" val="0"/>
              </a:ext>
            </a:extLst>
          </a:blip>
          <a:stretch>
            <a:fillRect/>
          </a:stretch>
        </p:blipFill>
        <p:spPr>
          <a:xfrm>
            <a:off x="1016067" y="2710838"/>
            <a:ext cx="719238" cy="220952"/>
          </a:xfrm>
          <a:prstGeom prst="rect">
            <a:avLst/>
          </a:prstGeom>
        </p:spPr>
      </p:pic>
      <p:pic>
        <p:nvPicPr>
          <p:cNvPr id="33" name="Picture 32" descr="\documentclass{article}&#10;\usepackage{amsmath}&#10;\pagestyle{empty}&#10;\begin{document}&#10;&#10;\[B_h, B_k\]&#10;&#10;&#10;\end{document}" title="IguanaTex Bitmap Display">
            <a:extLst>
              <a:ext uri="{FF2B5EF4-FFF2-40B4-BE49-F238E27FC236}">
                <a16:creationId xmlns:a16="http://schemas.microsoft.com/office/drawing/2014/main" id="{790C0CF9-DEC5-7894-7BA2-538F672D9CC0}"/>
              </a:ext>
            </a:extLst>
          </p:cNvPr>
          <p:cNvPicPr>
            <a:picLocks noChangeAspect="1"/>
          </p:cNvPicPr>
          <p:nvPr>
            <p:custDataLst>
              <p:tags r:id="rId6"/>
            </p:custDataLst>
          </p:nvPr>
        </p:nvPicPr>
        <p:blipFill>
          <a:blip r:embed="rId16">
            <a:extLst>
              <a:ext uri="{28A0092B-C50C-407E-A947-70E740481C1C}">
                <a14:useLocalDpi xmlns:a14="http://schemas.microsoft.com/office/drawing/2010/main" val="0"/>
              </a:ext>
            </a:extLst>
          </a:blip>
          <a:stretch>
            <a:fillRect/>
          </a:stretch>
        </p:blipFill>
        <p:spPr>
          <a:xfrm>
            <a:off x="7178169" y="3561452"/>
            <a:ext cx="825084" cy="261197"/>
          </a:xfrm>
          <a:prstGeom prst="rect">
            <a:avLst/>
          </a:prstGeom>
        </p:spPr>
      </p:pic>
      <p:pic>
        <p:nvPicPr>
          <p:cNvPr id="35" name="Picture 34" descr="\documentclass{article}&#10;\usepackage{amsmath}&#10;\pagestyle{empty}&#10;\begin{document}&#10;&#10;\[P_o\]&#10;&#10;&#10;\end{document}" title="IguanaTex Bitmap Display">
            <a:extLst>
              <a:ext uri="{FF2B5EF4-FFF2-40B4-BE49-F238E27FC236}">
                <a16:creationId xmlns:a16="http://schemas.microsoft.com/office/drawing/2014/main" id="{DCB4EDD8-3491-A2C1-CBBC-3CBF23F5D402}"/>
              </a:ext>
            </a:extLst>
          </p:cNvPr>
          <p:cNvPicPr>
            <a:picLocks noChangeAspect="1"/>
          </p:cNvPicPr>
          <p:nvPr>
            <p:custDataLst>
              <p:tags r:id="rId7"/>
            </p:custDataLst>
          </p:nvPr>
        </p:nvPicPr>
        <p:blipFill>
          <a:blip r:embed="rId17">
            <a:extLst>
              <a:ext uri="{28A0092B-C50C-407E-A947-70E740481C1C}">
                <a14:useLocalDpi xmlns:a14="http://schemas.microsoft.com/office/drawing/2010/main" val="0"/>
              </a:ext>
            </a:extLst>
          </a:blip>
          <a:stretch>
            <a:fillRect/>
          </a:stretch>
        </p:blipFill>
        <p:spPr>
          <a:xfrm>
            <a:off x="7167802" y="4454290"/>
            <a:ext cx="297914" cy="261796"/>
          </a:xfrm>
          <a:prstGeom prst="rect">
            <a:avLst/>
          </a:prstGeom>
        </p:spPr>
      </p:pic>
      <p:sp>
        <p:nvSpPr>
          <p:cNvPr id="36" name="TextBox 35">
            <a:extLst>
              <a:ext uri="{FF2B5EF4-FFF2-40B4-BE49-F238E27FC236}">
                <a16:creationId xmlns:a16="http://schemas.microsoft.com/office/drawing/2014/main" id="{6A1AABEE-7A98-4C85-2981-AFA09CC28D0D}"/>
              </a:ext>
            </a:extLst>
          </p:cNvPr>
          <p:cNvSpPr txBox="1"/>
          <p:nvPr/>
        </p:nvSpPr>
        <p:spPr>
          <a:xfrm>
            <a:off x="6588423" y="1818809"/>
            <a:ext cx="1419752" cy="461665"/>
          </a:xfrm>
          <a:prstGeom prst="rect">
            <a:avLst/>
          </a:prstGeom>
          <a:noFill/>
        </p:spPr>
        <p:txBody>
          <a:bodyPr wrap="square" rtlCol="0">
            <a:spAutoFit/>
          </a:bodyPr>
          <a:lstStyle/>
          <a:p>
            <a:r>
              <a:rPr lang="en-US" sz="2400" dirty="0"/>
              <a:t>Where:</a:t>
            </a:r>
          </a:p>
        </p:txBody>
      </p:sp>
      <p:cxnSp>
        <p:nvCxnSpPr>
          <p:cNvPr id="38" name="Straight Connector 37">
            <a:extLst>
              <a:ext uri="{FF2B5EF4-FFF2-40B4-BE49-F238E27FC236}">
                <a16:creationId xmlns:a16="http://schemas.microsoft.com/office/drawing/2014/main" id="{4F43D38F-5B02-0ADB-226A-EA1B5CE63E57}"/>
              </a:ext>
            </a:extLst>
          </p:cNvPr>
          <p:cNvCxnSpPr/>
          <p:nvPr/>
        </p:nvCxnSpPr>
        <p:spPr>
          <a:xfrm>
            <a:off x="6259243" y="1895753"/>
            <a:ext cx="0" cy="3702407"/>
          </a:xfrm>
          <a:prstGeom prst="line">
            <a:avLst/>
          </a:prstGeom>
        </p:spPr>
        <p:style>
          <a:lnRef idx="1">
            <a:schemeClr val="dk1"/>
          </a:lnRef>
          <a:fillRef idx="0">
            <a:schemeClr val="dk1"/>
          </a:fillRef>
          <a:effectRef idx="0">
            <a:schemeClr val="dk1"/>
          </a:effectRef>
          <a:fontRef idx="minor">
            <a:schemeClr val="tx1"/>
          </a:fontRef>
        </p:style>
      </p:cxnSp>
      <p:pic>
        <p:nvPicPr>
          <p:cNvPr id="39" name="Picture 38" descr="\documentclass{article}&#10;\usepackage{amsmath}&#10;\pagestyle{empty}&#10;\begin{document}&#10;&#10;&#10;\[D_i\]&#10;&#10;\end{document}" title="IguanaTex Bitmap Display">
            <a:extLst>
              <a:ext uri="{FF2B5EF4-FFF2-40B4-BE49-F238E27FC236}">
                <a16:creationId xmlns:a16="http://schemas.microsoft.com/office/drawing/2014/main" id="{8ED507C4-8C50-FCBD-2C0B-043CFE6AD371}"/>
              </a:ext>
            </a:extLst>
          </p:cNvPr>
          <p:cNvPicPr>
            <a:picLocks noChangeAspect="1"/>
          </p:cNvPicPr>
          <p:nvPr>
            <p:custDataLst>
              <p:tags r:id="rId8"/>
            </p:custDataLst>
          </p:nvPr>
        </p:nvPicPr>
        <p:blipFill>
          <a:blip r:embed="rId15">
            <a:extLst>
              <a:ext uri="{28A0092B-C50C-407E-A947-70E740481C1C}">
                <a14:useLocalDpi xmlns:a14="http://schemas.microsoft.com/office/drawing/2010/main" val="0"/>
              </a:ext>
            </a:extLst>
          </a:blip>
          <a:stretch>
            <a:fillRect/>
          </a:stretch>
        </p:blipFill>
        <p:spPr>
          <a:xfrm>
            <a:off x="1989271" y="4814651"/>
            <a:ext cx="283584" cy="236164"/>
          </a:xfrm>
          <a:prstGeom prst="rect">
            <a:avLst/>
          </a:prstGeom>
        </p:spPr>
      </p:pic>
      <p:pic>
        <p:nvPicPr>
          <p:cNvPr id="41" name="Picture 40" descr="\documentclass{article}&#10;\usepackage{amsmath}&#10;\pagestyle{empty}&#10;\begin{document}&#10;&#10;\[D_s\]&#10;&#10;&#10;\end{document}" title="IguanaTex Bitmap Display">
            <a:extLst>
              <a:ext uri="{FF2B5EF4-FFF2-40B4-BE49-F238E27FC236}">
                <a16:creationId xmlns:a16="http://schemas.microsoft.com/office/drawing/2014/main" id="{9551468B-7766-85EF-FDFA-8442CD6F70C9}"/>
              </a:ext>
            </a:extLst>
          </p:cNvPr>
          <p:cNvPicPr>
            <a:picLocks noChangeAspect="1"/>
          </p:cNvPicPr>
          <p:nvPr>
            <p:custDataLst>
              <p:tags r:id="rId9"/>
            </p:custDataLst>
          </p:nvPr>
        </p:nvPicPr>
        <p:blipFill>
          <a:blip r:embed="rId18">
            <a:extLst>
              <a:ext uri="{28A0092B-C50C-407E-A947-70E740481C1C}">
                <a14:useLocalDpi xmlns:a14="http://schemas.microsoft.com/office/drawing/2010/main" val="0"/>
              </a:ext>
            </a:extLst>
          </a:blip>
          <a:stretch>
            <a:fillRect/>
          </a:stretch>
        </p:blipFill>
        <p:spPr>
          <a:xfrm>
            <a:off x="4023362" y="4814651"/>
            <a:ext cx="316018" cy="236164"/>
          </a:xfrm>
          <a:prstGeom prst="rect">
            <a:avLst/>
          </a:prstGeom>
        </p:spPr>
      </p:pic>
      <p:sp>
        <p:nvSpPr>
          <p:cNvPr id="3" name="Footer Placeholder 2">
            <a:extLst>
              <a:ext uri="{FF2B5EF4-FFF2-40B4-BE49-F238E27FC236}">
                <a16:creationId xmlns:a16="http://schemas.microsoft.com/office/drawing/2014/main" id="{47BDC702-CE02-1A29-89FD-13B31698F452}"/>
              </a:ext>
            </a:extLst>
          </p:cNvPr>
          <p:cNvSpPr>
            <a:spLocks noGrp="1"/>
          </p:cNvSpPr>
          <p:nvPr>
            <p:ph type="ftr" sz="quarter" idx="11"/>
          </p:nvPr>
        </p:nvSpPr>
        <p:spPr>
          <a:xfrm>
            <a:off x="4050175" y="6492874"/>
            <a:ext cx="4114800" cy="365125"/>
          </a:xfrm>
        </p:spPr>
        <p:txBody>
          <a:bodyPr/>
          <a:lstStyle/>
          <a:p>
            <a:r>
              <a:rPr lang="en-US" noProof="1">
                <a:solidFill>
                  <a:schemeClr val="bg1"/>
                </a:solidFill>
              </a:rPr>
              <a:t>Hieu </a:t>
            </a:r>
            <a:r>
              <a:rPr lang="vi-VN" noProof="1">
                <a:solidFill>
                  <a:schemeClr val="bg1"/>
                </a:solidFill>
              </a:rPr>
              <a:t>Nguyen et al.</a:t>
            </a:r>
          </a:p>
        </p:txBody>
      </p:sp>
    </p:spTree>
    <p:extLst>
      <p:ext uri="{BB962C8B-B14F-4D97-AF65-F5344CB8AC3E}">
        <p14:creationId xmlns:p14="http://schemas.microsoft.com/office/powerpoint/2010/main" val="27929806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B39C71A-2837-E0CE-E3F2-B7D7480C1C52}"/>
              </a:ext>
            </a:extLst>
          </p:cNvPr>
          <p:cNvSpPr/>
          <p:nvPr/>
        </p:nvSpPr>
        <p:spPr>
          <a:xfrm>
            <a:off x="0" y="-1"/>
            <a:ext cx="12192000" cy="105205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4400" dirty="0">
                <a:latin typeface="+mj-lt"/>
              </a:rPr>
              <a:t>Proposed Method</a:t>
            </a:r>
            <a:endParaRPr lang="vi-VN" sz="4400" dirty="0">
              <a:latin typeface="+mj-lt"/>
            </a:endParaRPr>
          </a:p>
        </p:txBody>
      </p:sp>
      <p:sp>
        <p:nvSpPr>
          <p:cNvPr id="7" name="Rectangle 6">
            <a:extLst>
              <a:ext uri="{FF2B5EF4-FFF2-40B4-BE49-F238E27FC236}">
                <a16:creationId xmlns:a16="http://schemas.microsoft.com/office/drawing/2014/main" id="{2521990C-A790-5A0D-6EB0-7B5DF2C608C2}"/>
              </a:ext>
            </a:extLst>
          </p:cNvPr>
          <p:cNvSpPr/>
          <p:nvPr/>
        </p:nvSpPr>
        <p:spPr>
          <a:xfrm>
            <a:off x="0" y="6408420"/>
            <a:ext cx="12192000" cy="44958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Rectangle 7">
            <a:extLst>
              <a:ext uri="{FF2B5EF4-FFF2-40B4-BE49-F238E27FC236}">
                <a16:creationId xmlns:a16="http://schemas.microsoft.com/office/drawing/2014/main" id="{E66F7310-7772-478C-492D-F4F2D00625B9}"/>
              </a:ext>
            </a:extLst>
          </p:cNvPr>
          <p:cNvSpPr/>
          <p:nvPr/>
        </p:nvSpPr>
        <p:spPr>
          <a:xfrm>
            <a:off x="0" y="6338814"/>
            <a:ext cx="12192000" cy="69606"/>
          </a:xfrm>
          <a:prstGeom prst="rect">
            <a:avLst/>
          </a:prstGeom>
          <a:solidFill>
            <a:srgbClr val="1CADE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 name="Date Placeholder 1">
            <a:extLst>
              <a:ext uri="{FF2B5EF4-FFF2-40B4-BE49-F238E27FC236}">
                <a16:creationId xmlns:a16="http://schemas.microsoft.com/office/drawing/2014/main" id="{F007E63F-2F99-0DF2-3157-7F62CC989CD7}"/>
              </a:ext>
            </a:extLst>
          </p:cNvPr>
          <p:cNvSpPr>
            <a:spLocks noGrp="1"/>
          </p:cNvSpPr>
          <p:nvPr>
            <p:ph type="dt" sz="half" idx="10"/>
          </p:nvPr>
        </p:nvSpPr>
        <p:spPr>
          <a:xfrm>
            <a:off x="838200" y="6492875"/>
            <a:ext cx="2743200" cy="365125"/>
          </a:xfrm>
        </p:spPr>
        <p:txBody>
          <a:bodyPr/>
          <a:lstStyle/>
          <a:p>
            <a:r>
              <a:rPr lang="en-US" dirty="0">
                <a:solidFill>
                  <a:schemeClr val="bg1"/>
                </a:solidFill>
              </a:rPr>
              <a:t>December 24, 2023</a:t>
            </a:r>
            <a:endParaRPr lang="vi-VN" dirty="0">
              <a:solidFill>
                <a:schemeClr val="bg1"/>
              </a:solidFill>
            </a:endParaRPr>
          </a:p>
        </p:txBody>
      </p:sp>
      <p:sp>
        <p:nvSpPr>
          <p:cNvPr id="5" name="Slide Number Placeholder 4">
            <a:extLst>
              <a:ext uri="{FF2B5EF4-FFF2-40B4-BE49-F238E27FC236}">
                <a16:creationId xmlns:a16="http://schemas.microsoft.com/office/drawing/2014/main" id="{233F9517-F163-871B-7503-A10029E2A1D1}"/>
              </a:ext>
            </a:extLst>
          </p:cNvPr>
          <p:cNvSpPr>
            <a:spLocks noGrp="1"/>
          </p:cNvSpPr>
          <p:nvPr>
            <p:ph type="sldNum" sz="quarter" idx="12"/>
          </p:nvPr>
        </p:nvSpPr>
        <p:spPr>
          <a:xfrm>
            <a:off x="8610600" y="6492875"/>
            <a:ext cx="2743200" cy="365125"/>
          </a:xfrm>
        </p:spPr>
        <p:txBody>
          <a:bodyPr/>
          <a:lstStyle/>
          <a:p>
            <a:fld id="{C822574F-7C01-4250-A48D-F24754A704AB}" type="slidenum">
              <a:rPr lang="vi-VN" smtClean="0">
                <a:solidFill>
                  <a:schemeClr val="bg1"/>
                </a:solidFill>
              </a:rPr>
              <a:t>11</a:t>
            </a:fld>
            <a:endParaRPr lang="vi-VN" dirty="0">
              <a:solidFill>
                <a:schemeClr val="bg1"/>
              </a:solidFill>
            </a:endParaRPr>
          </a:p>
        </p:txBody>
      </p:sp>
      <p:sp>
        <p:nvSpPr>
          <p:cNvPr id="9" name="TextBox 8">
            <a:extLst>
              <a:ext uri="{FF2B5EF4-FFF2-40B4-BE49-F238E27FC236}">
                <a16:creationId xmlns:a16="http://schemas.microsoft.com/office/drawing/2014/main" id="{0E666BA5-32B6-E222-E06F-754D4D8CFA9E}"/>
              </a:ext>
            </a:extLst>
          </p:cNvPr>
          <p:cNvSpPr txBox="1"/>
          <p:nvPr/>
        </p:nvSpPr>
        <p:spPr>
          <a:xfrm>
            <a:off x="210823" y="1110473"/>
            <a:ext cx="9776457" cy="584775"/>
          </a:xfrm>
          <a:prstGeom prst="rect">
            <a:avLst/>
          </a:prstGeom>
          <a:noFill/>
        </p:spPr>
        <p:txBody>
          <a:bodyPr wrap="square" rtlCol="0">
            <a:spAutoFit/>
          </a:bodyPr>
          <a:lstStyle/>
          <a:p>
            <a:r>
              <a:rPr lang="en-US" sz="3200" dirty="0">
                <a:latin typeface="Arial" panose="020B0604020202020204" pitchFamily="34" charset="0"/>
              </a:rPr>
              <a:t>Meta-model:</a:t>
            </a:r>
            <a:endParaRPr lang="en-US" sz="3200" dirty="0"/>
          </a:p>
        </p:txBody>
      </p:sp>
      <p:sp>
        <p:nvSpPr>
          <p:cNvPr id="14" name="TextBox 13">
            <a:extLst>
              <a:ext uri="{FF2B5EF4-FFF2-40B4-BE49-F238E27FC236}">
                <a16:creationId xmlns:a16="http://schemas.microsoft.com/office/drawing/2014/main" id="{6EFB40C2-BB23-3F04-02EA-E7573B81D4EB}"/>
              </a:ext>
            </a:extLst>
          </p:cNvPr>
          <p:cNvSpPr txBox="1"/>
          <p:nvPr/>
        </p:nvSpPr>
        <p:spPr>
          <a:xfrm>
            <a:off x="210822" y="1789901"/>
            <a:ext cx="5488939" cy="461665"/>
          </a:xfrm>
          <a:prstGeom prst="rect">
            <a:avLst/>
          </a:prstGeom>
          <a:noFill/>
        </p:spPr>
        <p:txBody>
          <a:bodyPr wrap="square">
            <a:spAutoFit/>
          </a:bodyPr>
          <a:lstStyle/>
          <a:p>
            <a:pPr marL="285750" indent="-285750">
              <a:buFont typeface="Wingdings" panose="05000000000000000000" pitchFamily="2" charset="2"/>
              <a:buChar char="q"/>
            </a:pPr>
            <a:r>
              <a:rPr lang="en-US" sz="2400" dirty="0">
                <a:latin typeface="Arial" panose="020B0604020202020204" pitchFamily="34" charset="0"/>
              </a:rPr>
              <a:t>Merging overlapping text boxes: </a:t>
            </a:r>
          </a:p>
        </p:txBody>
      </p:sp>
      <p:sp>
        <p:nvSpPr>
          <p:cNvPr id="21" name="TextBox 20">
            <a:extLst>
              <a:ext uri="{FF2B5EF4-FFF2-40B4-BE49-F238E27FC236}">
                <a16:creationId xmlns:a16="http://schemas.microsoft.com/office/drawing/2014/main" id="{EF36AAE9-6EA1-64CA-7D38-F1C3C6924140}"/>
              </a:ext>
            </a:extLst>
          </p:cNvPr>
          <p:cNvSpPr txBox="1"/>
          <p:nvPr/>
        </p:nvSpPr>
        <p:spPr>
          <a:xfrm>
            <a:off x="585627" y="2276301"/>
            <a:ext cx="5673613" cy="2246769"/>
          </a:xfrm>
          <a:prstGeom prst="rect">
            <a:avLst/>
          </a:prstGeom>
          <a:noFill/>
        </p:spPr>
        <p:txBody>
          <a:bodyPr wrap="square">
            <a:spAutoFit/>
          </a:bodyPr>
          <a:lstStyle/>
          <a:p>
            <a:pPr marL="342900" indent="-342900">
              <a:buFont typeface="Wingdings" panose="05000000000000000000" pitchFamily="2" charset="2"/>
              <a:buChar char="§"/>
            </a:pPr>
            <a:r>
              <a:rPr lang="en-US" sz="2000" b="0" i="0" dirty="0">
                <a:effectLst/>
                <a:latin typeface="Arial" panose="020B0604020202020204" pitchFamily="34" charset="0"/>
              </a:rPr>
              <a:t>Intersection over Union (</a:t>
            </a:r>
            <a:r>
              <a:rPr lang="en-US" sz="2000" b="0" i="0" dirty="0" err="1">
                <a:effectLst/>
                <a:latin typeface="Arial" panose="020B0604020202020204" pitchFamily="34" charset="0"/>
              </a:rPr>
              <a:t>IoU</a:t>
            </a:r>
            <a:r>
              <a:rPr lang="en-US" sz="2000" b="0" i="0" dirty="0">
                <a:effectLst/>
                <a:latin typeface="Arial" panose="020B0604020202020204" pitchFamily="34" charset="0"/>
              </a:rPr>
              <a:t>):</a:t>
            </a:r>
          </a:p>
          <a:p>
            <a:pPr marL="342900" indent="-342900">
              <a:buFont typeface="Wingdings" panose="05000000000000000000" pitchFamily="2" charset="2"/>
              <a:buChar char="§"/>
            </a:pPr>
            <a:endParaRPr lang="en-US" sz="2000" dirty="0">
              <a:latin typeface="Arial" panose="020B0604020202020204" pitchFamily="34" charset="0"/>
            </a:endParaRPr>
          </a:p>
          <a:p>
            <a:pPr marL="342900" indent="-342900">
              <a:buFont typeface="Wingdings" panose="05000000000000000000" pitchFamily="2" charset="2"/>
              <a:buChar char="§"/>
            </a:pPr>
            <a:endParaRPr lang="en-US" sz="2000" dirty="0">
              <a:latin typeface="Arial" panose="020B0604020202020204" pitchFamily="34" charset="0"/>
            </a:endParaRPr>
          </a:p>
          <a:p>
            <a:pPr marL="342900" indent="-342900">
              <a:buFont typeface="Wingdings" panose="05000000000000000000" pitchFamily="2" charset="2"/>
              <a:buChar char="§"/>
            </a:pPr>
            <a:endParaRPr lang="en-US" sz="2000" dirty="0">
              <a:latin typeface="Arial" panose="020B0604020202020204" pitchFamily="34" charset="0"/>
            </a:endParaRPr>
          </a:p>
          <a:p>
            <a:pPr marL="342900" indent="-342900">
              <a:buFont typeface="Wingdings" panose="05000000000000000000" pitchFamily="2" charset="2"/>
              <a:buChar char="§"/>
            </a:pPr>
            <a:endParaRPr lang="en-US" sz="2000" dirty="0">
              <a:latin typeface="Arial" panose="020B0604020202020204" pitchFamily="34" charset="0"/>
            </a:endParaRPr>
          </a:p>
          <a:p>
            <a:pPr marL="800100" lvl="1" indent="-342900">
              <a:buFont typeface="Wingdings" panose="05000000000000000000" pitchFamily="2" charset="2"/>
              <a:buChar char="§"/>
            </a:pPr>
            <a:r>
              <a:rPr lang="en-US" sz="2000" dirty="0">
                <a:latin typeface="Arial" panose="020B0604020202020204" pitchFamily="34" charset="0"/>
              </a:rPr>
              <a:t>Combine two overlapping text boxes by </a:t>
            </a:r>
            <a:r>
              <a:rPr lang="en-US" sz="2000" dirty="0" err="1">
                <a:latin typeface="Arial" panose="020B0604020202020204" pitchFamily="34" charset="0"/>
              </a:rPr>
              <a:t>IoU</a:t>
            </a:r>
            <a:r>
              <a:rPr lang="en-US" sz="2000" dirty="0">
                <a:latin typeface="Arial" panose="020B0604020202020204" pitchFamily="34" charset="0"/>
              </a:rPr>
              <a:t>:</a:t>
            </a:r>
          </a:p>
        </p:txBody>
      </p:sp>
      <p:sp>
        <p:nvSpPr>
          <p:cNvPr id="23" name="TextBox 22">
            <a:extLst>
              <a:ext uri="{FF2B5EF4-FFF2-40B4-BE49-F238E27FC236}">
                <a16:creationId xmlns:a16="http://schemas.microsoft.com/office/drawing/2014/main" id="{60726F2F-57E3-339B-E334-20C44C5E79F0}"/>
              </a:ext>
            </a:extLst>
          </p:cNvPr>
          <p:cNvSpPr txBox="1"/>
          <p:nvPr/>
        </p:nvSpPr>
        <p:spPr>
          <a:xfrm>
            <a:off x="6655485" y="2230716"/>
            <a:ext cx="5317056" cy="3477875"/>
          </a:xfrm>
          <a:prstGeom prst="rect">
            <a:avLst/>
          </a:prstGeom>
          <a:noFill/>
        </p:spPr>
        <p:txBody>
          <a:bodyPr wrap="square">
            <a:spAutoFit/>
          </a:bodyPr>
          <a:lstStyle/>
          <a:p>
            <a:pPr marL="342900" indent="-342900">
              <a:buFont typeface="Courier New" panose="02070309020205020404" pitchFamily="49" charset="0"/>
              <a:buChar char="o"/>
            </a:pPr>
            <a:r>
              <a:rPr lang="en-US" sz="2000" dirty="0">
                <a:latin typeface="Arial" panose="020B0604020202020204" pitchFamily="34" charset="0"/>
              </a:rPr>
              <a:t>     is prediction result of </a:t>
            </a:r>
            <a:r>
              <a:rPr lang="en-US" sz="2000" dirty="0" err="1">
                <a:latin typeface="Arial" panose="020B0604020202020204" pitchFamily="34" charset="0"/>
              </a:rPr>
              <a:t>i</a:t>
            </a:r>
            <a:r>
              <a:rPr lang="en-US" sz="2000" baseline="30000" dirty="0" err="1">
                <a:latin typeface="Arial" panose="020B0604020202020204" pitchFamily="34" charset="0"/>
              </a:rPr>
              <a:t>th</a:t>
            </a:r>
            <a:r>
              <a:rPr lang="en-US" sz="2000" dirty="0">
                <a:latin typeface="Arial" panose="020B0604020202020204" pitchFamily="34" charset="0"/>
              </a:rPr>
              <a:t> base model, which is list of text boxes:</a:t>
            </a:r>
          </a:p>
          <a:p>
            <a:pPr marL="342900" indent="-342900">
              <a:buFont typeface="Courier New" panose="02070309020205020404" pitchFamily="49" charset="0"/>
              <a:buChar char="o"/>
            </a:pPr>
            <a:endParaRPr lang="en-US" sz="2000" dirty="0">
              <a:latin typeface="Arial" panose="020B0604020202020204" pitchFamily="34" charset="0"/>
            </a:endParaRPr>
          </a:p>
          <a:p>
            <a:pPr marL="342900" indent="-342900">
              <a:buFont typeface="Courier New" panose="02070309020205020404" pitchFamily="49" charset="0"/>
              <a:buChar char="o"/>
            </a:pPr>
            <a:endParaRPr lang="en-US" sz="2000" dirty="0">
              <a:latin typeface="Arial" panose="020B0604020202020204" pitchFamily="34" charset="0"/>
            </a:endParaRPr>
          </a:p>
          <a:p>
            <a:pPr marL="342900" indent="-342900">
              <a:buFont typeface="Courier New" panose="02070309020205020404" pitchFamily="49" charset="0"/>
              <a:buChar char="o"/>
            </a:pPr>
            <a:r>
              <a:rPr lang="en-US" sz="2000" dirty="0">
                <a:latin typeface="Arial" panose="020B0604020202020204" pitchFamily="34" charset="0"/>
              </a:rPr>
              <a:t>             are text boxes consisting of the coordinates of 4 points.</a:t>
            </a:r>
          </a:p>
          <a:p>
            <a:pPr marL="342900" indent="-342900">
              <a:buFont typeface="Courier New" panose="02070309020205020404" pitchFamily="49" charset="0"/>
              <a:buChar char="o"/>
            </a:pPr>
            <a:endParaRPr lang="en-US" sz="2000" dirty="0">
              <a:latin typeface="Arial" panose="020B0604020202020204" pitchFamily="34" charset="0"/>
            </a:endParaRPr>
          </a:p>
          <a:p>
            <a:pPr marL="342900" indent="-342900">
              <a:buFont typeface="Courier New" panose="02070309020205020404" pitchFamily="49" charset="0"/>
              <a:buChar char="o"/>
            </a:pPr>
            <a:r>
              <a:rPr lang="en-US" sz="2000" dirty="0">
                <a:latin typeface="Arial" panose="020B0604020202020204" pitchFamily="34" charset="0"/>
              </a:rPr>
              <a:t>     </a:t>
            </a:r>
            <a:r>
              <a:rPr lang="en-US" sz="2000" b="0" i="0" dirty="0">
                <a:effectLst/>
                <a:latin typeface="Arial" panose="020B0604020202020204" pitchFamily="34" charset="0"/>
              </a:rPr>
              <a:t>is the coordinates of a point in Oxy, which is one of 4 points of a text box (B)</a:t>
            </a:r>
          </a:p>
          <a:p>
            <a:pPr marL="342900" indent="-342900">
              <a:buFont typeface="Courier New" panose="02070309020205020404" pitchFamily="49" charset="0"/>
              <a:buChar char="o"/>
            </a:pPr>
            <a:endParaRPr lang="en-US" sz="2000" dirty="0">
              <a:latin typeface="Arial" panose="020B0604020202020204" pitchFamily="34" charset="0"/>
            </a:endParaRPr>
          </a:p>
          <a:p>
            <a:pPr marL="342900" indent="-342900">
              <a:buFont typeface="Courier New" panose="02070309020205020404" pitchFamily="49" charset="0"/>
              <a:buChar char="o"/>
            </a:pPr>
            <a:r>
              <a:rPr lang="en-US" sz="2000" dirty="0">
                <a:latin typeface="Arial" panose="020B0604020202020204" pitchFamily="34" charset="0"/>
              </a:rPr>
              <a:t>       </a:t>
            </a:r>
            <a:r>
              <a:rPr lang="en-US" sz="2000" b="0" i="0" dirty="0">
                <a:effectLst/>
                <a:latin typeface="Arial" panose="020B0604020202020204" pitchFamily="34" charset="0"/>
              </a:rPr>
              <a:t>is the area of the text box</a:t>
            </a:r>
            <a:r>
              <a:rPr lang="en-US" sz="2000" dirty="0">
                <a:latin typeface="Arial" panose="020B0604020202020204" pitchFamily="34" charset="0"/>
              </a:rPr>
              <a:t>          </a:t>
            </a:r>
          </a:p>
        </p:txBody>
      </p:sp>
      <p:pic>
        <p:nvPicPr>
          <p:cNvPr id="25" name="Picture 24" descr="\documentclass{article}&#10;\usepackage{amsmath}&#10;\pagestyle{empty}&#10;\begin{document}&#10;&#10;\[D_i = [B_1, B_2,\ldots]\]&#10;&#10;&#10;\end{document}" title="IguanaTex Bitmap Display">
            <a:extLst>
              <a:ext uri="{FF2B5EF4-FFF2-40B4-BE49-F238E27FC236}">
                <a16:creationId xmlns:a16="http://schemas.microsoft.com/office/drawing/2014/main" id="{C5040E56-804A-1CF3-7A39-606D94B12036}"/>
              </a:ext>
            </a:extLst>
          </p:cNvPr>
          <p:cNvPicPr>
            <a:picLocks noChangeAspect="1"/>
          </p:cNvPicPr>
          <p:nvPr>
            <p:custDataLst>
              <p:tags r:id="rId1"/>
            </p:custDataLst>
          </p:nvPr>
        </p:nvPicPr>
        <p:blipFill>
          <a:blip r:embed="rId10">
            <a:extLst>
              <a:ext uri="{28A0092B-C50C-407E-A947-70E740481C1C}">
                <a14:useLocalDpi xmlns:a14="http://schemas.microsoft.com/office/drawing/2010/main" val="0"/>
              </a:ext>
            </a:extLst>
          </a:blip>
          <a:stretch>
            <a:fillRect/>
          </a:stretch>
        </p:blipFill>
        <p:spPr>
          <a:xfrm>
            <a:off x="7709977" y="2962927"/>
            <a:ext cx="2255133" cy="317326"/>
          </a:xfrm>
          <a:prstGeom prst="rect">
            <a:avLst/>
          </a:prstGeom>
        </p:spPr>
      </p:pic>
      <p:pic>
        <p:nvPicPr>
          <p:cNvPr id="27" name="Picture 26" descr="\documentclass{article}&#10;\usepackage{amsmath}&#10;\pagestyle{empty}&#10;\begin{document}&#10;&#10;&#10;\[D_i\]&#10;&#10;\end{document}" title="IguanaTex Bitmap Display">
            <a:extLst>
              <a:ext uri="{FF2B5EF4-FFF2-40B4-BE49-F238E27FC236}">
                <a16:creationId xmlns:a16="http://schemas.microsoft.com/office/drawing/2014/main" id="{E1A85A15-3A38-63E9-DD5C-ECA8E383ED79}"/>
              </a:ext>
            </a:extLst>
          </p:cNvPr>
          <p:cNvPicPr>
            <a:picLocks noChangeAspect="1"/>
          </p:cNvPicPr>
          <p:nvPr>
            <p:custDataLst>
              <p:tags r:id="rId2"/>
            </p:custDataLst>
          </p:nvPr>
        </p:nvPicPr>
        <p:blipFill>
          <a:blip r:embed="rId11">
            <a:extLst>
              <a:ext uri="{28A0092B-C50C-407E-A947-70E740481C1C}">
                <a14:useLocalDpi xmlns:a14="http://schemas.microsoft.com/office/drawing/2010/main" val="0"/>
              </a:ext>
            </a:extLst>
          </a:blip>
          <a:stretch>
            <a:fillRect/>
          </a:stretch>
        </p:blipFill>
        <p:spPr>
          <a:xfrm>
            <a:off x="6991912" y="2287812"/>
            <a:ext cx="317233" cy="264186"/>
          </a:xfrm>
          <a:prstGeom prst="rect">
            <a:avLst/>
          </a:prstGeom>
        </p:spPr>
      </p:pic>
      <p:pic>
        <p:nvPicPr>
          <p:cNvPr id="33" name="Picture 32" descr="\documentclass{article}&#10;\usepackage{amsmath}&#10;\pagestyle{empty}&#10;\begin{document}&#10;&#10;\[B_h, B_k\]&#10;&#10;&#10;\end{document}" title="IguanaTex Bitmap Display">
            <a:extLst>
              <a:ext uri="{FF2B5EF4-FFF2-40B4-BE49-F238E27FC236}">
                <a16:creationId xmlns:a16="http://schemas.microsoft.com/office/drawing/2014/main" id="{790C0CF9-DEC5-7894-7BA2-538F672D9CC0}"/>
              </a:ext>
            </a:extLst>
          </p:cNvPr>
          <p:cNvPicPr>
            <a:picLocks noChangeAspect="1"/>
          </p:cNvPicPr>
          <p:nvPr>
            <p:custDataLst>
              <p:tags r:id="rId3"/>
            </p:custDataLst>
          </p:nvPr>
        </p:nvPicPr>
        <p:blipFill>
          <a:blip r:embed="rId12">
            <a:extLst>
              <a:ext uri="{28A0092B-C50C-407E-A947-70E740481C1C}">
                <a14:useLocalDpi xmlns:a14="http://schemas.microsoft.com/office/drawing/2010/main" val="0"/>
              </a:ext>
            </a:extLst>
          </a:blip>
          <a:stretch>
            <a:fillRect/>
          </a:stretch>
        </p:blipFill>
        <p:spPr>
          <a:xfrm>
            <a:off x="7012233" y="3544099"/>
            <a:ext cx="825084" cy="261197"/>
          </a:xfrm>
          <a:prstGeom prst="rect">
            <a:avLst/>
          </a:prstGeom>
        </p:spPr>
      </p:pic>
      <p:pic>
        <p:nvPicPr>
          <p:cNvPr id="35" name="Picture 34" descr="\documentclass{article}&#10;\usepackage{amsmath}&#10;\pagestyle{empty}&#10;\begin{document}&#10;&#10;\[P_o\]&#10;&#10;&#10;\end{document}" title="IguanaTex Bitmap Display">
            <a:extLst>
              <a:ext uri="{FF2B5EF4-FFF2-40B4-BE49-F238E27FC236}">
                <a16:creationId xmlns:a16="http://schemas.microsoft.com/office/drawing/2014/main" id="{DCB4EDD8-3491-A2C1-CBBC-3CBF23F5D402}"/>
              </a:ext>
            </a:extLst>
          </p:cNvPr>
          <p:cNvPicPr>
            <a:picLocks noChangeAspect="1"/>
          </p:cNvPicPr>
          <p:nvPr>
            <p:custDataLst>
              <p:tags r:id="rId4"/>
            </p:custDataLst>
          </p:nvPr>
        </p:nvPicPr>
        <p:blipFill>
          <a:blip r:embed="rId13">
            <a:extLst>
              <a:ext uri="{28A0092B-C50C-407E-A947-70E740481C1C}">
                <a14:useLocalDpi xmlns:a14="http://schemas.microsoft.com/office/drawing/2010/main" val="0"/>
              </a:ext>
            </a:extLst>
          </a:blip>
          <a:stretch>
            <a:fillRect/>
          </a:stretch>
        </p:blipFill>
        <p:spPr>
          <a:xfrm>
            <a:off x="7001866" y="4436937"/>
            <a:ext cx="297914" cy="261796"/>
          </a:xfrm>
          <a:prstGeom prst="rect">
            <a:avLst/>
          </a:prstGeom>
        </p:spPr>
      </p:pic>
      <p:sp>
        <p:nvSpPr>
          <p:cNvPr id="36" name="TextBox 35">
            <a:extLst>
              <a:ext uri="{FF2B5EF4-FFF2-40B4-BE49-F238E27FC236}">
                <a16:creationId xmlns:a16="http://schemas.microsoft.com/office/drawing/2014/main" id="{6A1AABEE-7A98-4C85-2981-AFA09CC28D0D}"/>
              </a:ext>
            </a:extLst>
          </p:cNvPr>
          <p:cNvSpPr txBox="1"/>
          <p:nvPr/>
        </p:nvSpPr>
        <p:spPr>
          <a:xfrm>
            <a:off x="6422487" y="1801456"/>
            <a:ext cx="1419752" cy="461665"/>
          </a:xfrm>
          <a:prstGeom prst="rect">
            <a:avLst/>
          </a:prstGeom>
          <a:noFill/>
        </p:spPr>
        <p:txBody>
          <a:bodyPr wrap="square" rtlCol="0">
            <a:spAutoFit/>
          </a:bodyPr>
          <a:lstStyle/>
          <a:p>
            <a:r>
              <a:rPr lang="en-US" sz="2400" dirty="0"/>
              <a:t>Where:</a:t>
            </a:r>
          </a:p>
        </p:txBody>
      </p:sp>
      <p:cxnSp>
        <p:nvCxnSpPr>
          <p:cNvPr id="38" name="Straight Connector 37">
            <a:extLst>
              <a:ext uri="{FF2B5EF4-FFF2-40B4-BE49-F238E27FC236}">
                <a16:creationId xmlns:a16="http://schemas.microsoft.com/office/drawing/2014/main" id="{4F43D38F-5B02-0ADB-226A-EA1B5CE63E57}"/>
              </a:ext>
            </a:extLst>
          </p:cNvPr>
          <p:cNvCxnSpPr/>
          <p:nvPr/>
        </p:nvCxnSpPr>
        <p:spPr>
          <a:xfrm>
            <a:off x="6259243" y="1895753"/>
            <a:ext cx="0" cy="3702407"/>
          </a:xfrm>
          <a:prstGeom prst="line">
            <a:avLst/>
          </a:prstGeom>
        </p:spPr>
        <p:style>
          <a:lnRef idx="1">
            <a:schemeClr val="dk1"/>
          </a:lnRef>
          <a:fillRef idx="0">
            <a:schemeClr val="dk1"/>
          </a:fillRef>
          <a:effectRef idx="0">
            <a:schemeClr val="dk1"/>
          </a:effectRef>
          <a:fontRef idx="minor">
            <a:schemeClr val="tx1"/>
          </a:fontRef>
        </p:style>
      </p:cxnSp>
      <p:pic>
        <p:nvPicPr>
          <p:cNvPr id="10" name="Picture 9" descr="\documentclass{article}&#10;\usepackage{amsmath}&#10;\pagestyle{empty}&#10;\begin{document}&#10;&#10;\[&#10;IoU_{(B_h, B_k)} = \frac{S(B_h \cap B_k)}{S(B_h \cup B_k)},&#10;\]&#10;&#10;&#10;\end{document}" title="IguanaTex Bitmap Display">
            <a:extLst>
              <a:ext uri="{FF2B5EF4-FFF2-40B4-BE49-F238E27FC236}">
                <a16:creationId xmlns:a16="http://schemas.microsoft.com/office/drawing/2014/main" id="{CA8E6DDA-A63C-76EA-4CDC-4336D78B391A}"/>
              </a:ext>
            </a:extLst>
          </p:cNvPr>
          <p:cNvPicPr>
            <a:picLocks noChangeAspect="1"/>
          </p:cNvPicPr>
          <p:nvPr>
            <p:custDataLst>
              <p:tags r:id="rId5"/>
            </p:custDataLst>
          </p:nvPr>
        </p:nvPicPr>
        <p:blipFill>
          <a:blip r:embed="rId14">
            <a:extLst>
              <a:ext uri="{28A0092B-C50C-407E-A947-70E740481C1C}">
                <a14:useLocalDpi xmlns:a14="http://schemas.microsoft.com/office/drawing/2010/main" val="0"/>
              </a:ext>
            </a:extLst>
          </a:blip>
          <a:stretch>
            <a:fillRect/>
          </a:stretch>
        </p:blipFill>
        <p:spPr>
          <a:xfrm>
            <a:off x="1491950" y="2701102"/>
            <a:ext cx="3847340" cy="789147"/>
          </a:xfrm>
          <a:prstGeom prst="rect">
            <a:avLst/>
          </a:prstGeom>
        </p:spPr>
      </p:pic>
      <p:pic>
        <p:nvPicPr>
          <p:cNvPr id="13" name="Picture 12" descr="\documentclass{article}&#10;\usepackage{amsmath}&#10;\pagestyle{empty}&#10;\begin{document}&#10;&#10;&#10;\[&#10;\begin{cases}&#10;%B_{s} = B_i \cap B_j if IoU &gt;= 0.5 \\&#10;%B_n = B_i - B_i \cap B_j if IoU &gt;= 0.5\\&#10;%B_m = B_j - B_i \cap B_j if IoU &gt;= 0.5&#10;\begin{aligned}&#10;B_{s} &amp;= B_h \cap B_k &amp;\text{if } IoU \geq 0.5, \\&#10;B_n &amp;= B_h - (B_h \cap B_k) &amp;\text{if } IoU &lt; 0.5, \\&#10;B_m &amp;= B_k - (B_h \cap B_k) &amp;\text{if } IoU &lt; 0.5,&#10;\end{aligned}&#10;\end{cases}&#10;\]&#10;&#10;\end{document}" title="IguanaTex Bitmap Display">
            <a:extLst>
              <a:ext uri="{FF2B5EF4-FFF2-40B4-BE49-F238E27FC236}">
                <a16:creationId xmlns:a16="http://schemas.microsoft.com/office/drawing/2014/main" id="{17C2756F-C886-06CC-1191-10B40ADDD167}"/>
              </a:ext>
            </a:extLst>
          </p:cNvPr>
          <p:cNvPicPr>
            <a:picLocks noChangeAspect="1"/>
          </p:cNvPicPr>
          <p:nvPr>
            <p:custDataLst>
              <p:tags r:id="rId6"/>
            </p:custDataLst>
          </p:nvPr>
        </p:nvPicPr>
        <p:blipFill>
          <a:blip r:embed="rId15">
            <a:extLst>
              <a:ext uri="{28A0092B-C50C-407E-A947-70E740481C1C}">
                <a14:useLocalDpi xmlns:a14="http://schemas.microsoft.com/office/drawing/2010/main" val="0"/>
              </a:ext>
            </a:extLst>
          </a:blip>
          <a:stretch>
            <a:fillRect/>
          </a:stretch>
        </p:blipFill>
        <p:spPr>
          <a:xfrm>
            <a:off x="585628" y="4408960"/>
            <a:ext cx="5510368" cy="1361981"/>
          </a:xfrm>
          <a:prstGeom prst="rect">
            <a:avLst/>
          </a:prstGeom>
        </p:spPr>
      </p:pic>
      <p:pic>
        <p:nvPicPr>
          <p:cNvPr id="16" name="Picture 15" descr="\documentclass{article}&#10;\usepackage{amsmath}&#10;\pagestyle{empty}&#10;\begin{document}&#10;&#10;\[S(\cdot)\]&#10;&#10;&#10;\end{document}" title="IguanaTex Bitmap Display">
            <a:extLst>
              <a:ext uri="{FF2B5EF4-FFF2-40B4-BE49-F238E27FC236}">
                <a16:creationId xmlns:a16="http://schemas.microsoft.com/office/drawing/2014/main" id="{ED72F49B-7D2B-EB76-3607-21B7CE4DBFE1}"/>
              </a:ext>
            </a:extLst>
          </p:cNvPr>
          <p:cNvPicPr>
            <a:picLocks noChangeAspect="1"/>
          </p:cNvPicPr>
          <p:nvPr>
            <p:custDataLst>
              <p:tags r:id="rId7"/>
            </p:custDataLst>
          </p:nvPr>
        </p:nvPicPr>
        <p:blipFill>
          <a:blip r:embed="rId16">
            <a:extLst>
              <a:ext uri="{28A0092B-C50C-407E-A947-70E740481C1C}">
                <a14:useLocalDpi xmlns:a14="http://schemas.microsoft.com/office/drawing/2010/main" val="0"/>
              </a:ext>
            </a:extLst>
          </a:blip>
          <a:stretch>
            <a:fillRect/>
          </a:stretch>
        </p:blipFill>
        <p:spPr>
          <a:xfrm>
            <a:off x="7001866" y="5356415"/>
            <a:ext cx="491637" cy="312180"/>
          </a:xfrm>
          <a:prstGeom prst="rect">
            <a:avLst/>
          </a:prstGeom>
        </p:spPr>
      </p:pic>
      <p:sp>
        <p:nvSpPr>
          <p:cNvPr id="3" name="Footer Placeholder 2">
            <a:extLst>
              <a:ext uri="{FF2B5EF4-FFF2-40B4-BE49-F238E27FC236}">
                <a16:creationId xmlns:a16="http://schemas.microsoft.com/office/drawing/2014/main" id="{08888277-B3CA-ADA1-284F-393161AF8782}"/>
              </a:ext>
            </a:extLst>
          </p:cNvPr>
          <p:cNvSpPr>
            <a:spLocks noGrp="1"/>
          </p:cNvSpPr>
          <p:nvPr>
            <p:ph type="ftr" sz="quarter" idx="11"/>
          </p:nvPr>
        </p:nvSpPr>
        <p:spPr>
          <a:xfrm>
            <a:off x="4050175" y="6492874"/>
            <a:ext cx="4114800" cy="365125"/>
          </a:xfrm>
        </p:spPr>
        <p:txBody>
          <a:bodyPr/>
          <a:lstStyle/>
          <a:p>
            <a:r>
              <a:rPr lang="en-US" noProof="1">
                <a:solidFill>
                  <a:schemeClr val="bg1"/>
                </a:solidFill>
              </a:rPr>
              <a:t>Hieu </a:t>
            </a:r>
            <a:r>
              <a:rPr lang="vi-VN" noProof="1">
                <a:solidFill>
                  <a:schemeClr val="bg1"/>
                </a:solidFill>
              </a:rPr>
              <a:t>Nguyen et al.</a:t>
            </a:r>
          </a:p>
        </p:txBody>
      </p:sp>
    </p:spTree>
    <p:extLst>
      <p:ext uri="{BB962C8B-B14F-4D97-AF65-F5344CB8AC3E}">
        <p14:creationId xmlns:p14="http://schemas.microsoft.com/office/powerpoint/2010/main" val="16314600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B39C71A-2837-E0CE-E3F2-B7D7480C1C52}"/>
              </a:ext>
            </a:extLst>
          </p:cNvPr>
          <p:cNvSpPr/>
          <p:nvPr/>
        </p:nvSpPr>
        <p:spPr>
          <a:xfrm>
            <a:off x="0" y="-1"/>
            <a:ext cx="12192000" cy="105205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4400" dirty="0">
                <a:latin typeface="+mj-lt"/>
              </a:rPr>
              <a:t>Experiments</a:t>
            </a:r>
            <a:endParaRPr lang="vi-VN" sz="4400" dirty="0">
              <a:latin typeface="+mj-lt"/>
            </a:endParaRPr>
          </a:p>
        </p:txBody>
      </p:sp>
      <p:sp>
        <p:nvSpPr>
          <p:cNvPr id="7" name="Rectangle 6">
            <a:extLst>
              <a:ext uri="{FF2B5EF4-FFF2-40B4-BE49-F238E27FC236}">
                <a16:creationId xmlns:a16="http://schemas.microsoft.com/office/drawing/2014/main" id="{2521990C-A790-5A0D-6EB0-7B5DF2C608C2}"/>
              </a:ext>
            </a:extLst>
          </p:cNvPr>
          <p:cNvSpPr/>
          <p:nvPr/>
        </p:nvSpPr>
        <p:spPr>
          <a:xfrm>
            <a:off x="0" y="6408420"/>
            <a:ext cx="12192000" cy="44958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Rectangle 7">
            <a:extLst>
              <a:ext uri="{FF2B5EF4-FFF2-40B4-BE49-F238E27FC236}">
                <a16:creationId xmlns:a16="http://schemas.microsoft.com/office/drawing/2014/main" id="{E66F7310-7772-478C-492D-F4F2D00625B9}"/>
              </a:ext>
            </a:extLst>
          </p:cNvPr>
          <p:cNvSpPr/>
          <p:nvPr/>
        </p:nvSpPr>
        <p:spPr>
          <a:xfrm>
            <a:off x="0" y="6338814"/>
            <a:ext cx="12192000" cy="69606"/>
          </a:xfrm>
          <a:prstGeom prst="rect">
            <a:avLst/>
          </a:prstGeom>
          <a:solidFill>
            <a:srgbClr val="1CADE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 name="Date Placeholder 1">
            <a:extLst>
              <a:ext uri="{FF2B5EF4-FFF2-40B4-BE49-F238E27FC236}">
                <a16:creationId xmlns:a16="http://schemas.microsoft.com/office/drawing/2014/main" id="{F007E63F-2F99-0DF2-3157-7F62CC989CD7}"/>
              </a:ext>
            </a:extLst>
          </p:cNvPr>
          <p:cNvSpPr>
            <a:spLocks noGrp="1"/>
          </p:cNvSpPr>
          <p:nvPr>
            <p:ph type="dt" sz="half" idx="10"/>
          </p:nvPr>
        </p:nvSpPr>
        <p:spPr>
          <a:xfrm>
            <a:off x="838200" y="6492875"/>
            <a:ext cx="2743200" cy="365125"/>
          </a:xfrm>
        </p:spPr>
        <p:txBody>
          <a:bodyPr/>
          <a:lstStyle/>
          <a:p>
            <a:r>
              <a:rPr lang="en-US" dirty="0">
                <a:solidFill>
                  <a:schemeClr val="bg1"/>
                </a:solidFill>
              </a:rPr>
              <a:t>December 24, 2023</a:t>
            </a:r>
            <a:endParaRPr lang="vi-VN" dirty="0">
              <a:solidFill>
                <a:schemeClr val="bg1"/>
              </a:solidFill>
            </a:endParaRPr>
          </a:p>
        </p:txBody>
      </p:sp>
      <p:sp>
        <p:nvSpPr>
          <p:cNvPr id="5" name="Slide Number Placeholder 4">
            <a:extLst>
              <a:ext uri="{FF2B5EF4-FFF2-40B4-BE49-F238E27FC236}">
                <a16:creationId xmlns:a16="http://schemas.microsoft.com/office/drawing/2014/main" id="{233F9517-F163-871B-7503-A10029E2A1D1}"/>
              </a:ext>
            </a:extLst>
          </p:cNvPr>
          <p:cNvSpPr>
            <a:spLocks noGrp="1"/>
          </p:cNvSpPr>
          <p:nvPr>
            <p:ph type="sldNum" sz="quarter" idx="12"/>
          </p:nvPr>
        </p:nvSpPr>
        <p:spPr>
          <a:xfrm>
            <a:off x="8610600" y="6492875"/>
            <a:ext cx="2743200" cy="365125"/>
          </a:xfrm>
        </p:spPr>
        <p:txBody>
          <a:bodyPr/>
          <a:lstStyle/>
          <a:p>
            <a:fld id="{C822574F-7C01-4250-A48D-F24754A704AB}" type="slidenum">
              <a:rPr lang="vi-VN" smtClean="0">
                <a:solidFill>
                  <a:schemeClr val="bg1"/>
                </a:solidFill>
              </a:rPr>
              <a:t>12</a:t>
            </a:fld>
            <a:endParaRPr lang="vi-VN" dirty="0">
              <a:solidFill>
                <a:schemeClr val="bg1"/>
              </a:solidFill>
            </a:endParaRPr>
          </a:p>
        </p:txBody>
      </p:sp>
      <p:sp>
        <p:nvSpPr>
          <p:cNvPr id="9" name="TextBox 8">
            <a:extLst>
              <a:ext uri="{FF2B5EF4-FFF2-40B4-BE49-F238E27FC236}">
                <a16:creationId xmlns:a16="http://schemas.microsoft.com/office/drawing/2014/main" id="{0E666BA5-32B6-E222-E06F-754D4D8CFA9E}"/>
              </a:ext>
            </a:extLst>
          </p:cNvPr>
          <p:cNvSpPr txBox="1"/>
          <p:nvPr/>
        </p:nvSpPr>
        <p:spPr>
          <a:xfrm>
            <a:off x="210823" y="1110473"/>
            <a:ext cx="9776457" cy="584775"/>
          </a:xfrm>
          <a:prstGeom prst="rect">
            <a:avLst/>
          </a:prstGeom>
          <a:noFill/>
        </p:spPr>
        <p:txBody>
          <a:bodyPr wrap="square" rtlCol="0">
            <a:spAutoFit/>
          </a:bodyPr>
          <a:lstStyle/>
          <a:p>
            <a:r>
              <a:rPr lang="en-US" sz="3200" dirty="0">
                <a:latin typeface="Arial" panose="020B0604020202020204" pitchFamily="34" charset="0"/>
              </a:rPr>
              <a:t>Settings:</a:t>
            </a:r>
            <a:endParaRPr lang="en-US" sz="3200" dirty="0"/>
          </a:p>
        </p:txBody>
      </p:sp>
      <p:sp>
        <p:nvSpPr>
          <p:cNvPr id="21" name="TextBox 20">
            <a:extLst>
              <a:ext uri="{FF2B5EF4-FFF2-40B4-BE49-F238E27FC236}">
                <a16:creationId xmlns:a16="http://schemas.microsoft.com/office/drawing/2014/main" id="{EF36AAE9-6EA1-64CA-7D38-F1C3C6924140}"/>
              </a:ext>
            </a:extLst>
          </p:cNvPr>
          <p:cNvSpPr txBox="1"/>
          <p:nvPr/>
        </p:nvSpPr>
        <p:spPr>
          <a:xfrm>
            <a:off x="418682" y="1760877"/>
            <a:ext cx="11031638" cy="4339650"/>
          </a:xfrm>
          <a:prstGeom prst="rect">
            <a:avLst/>
          </a:prstGeom>
          <a:noFill/>
        </p:spPr>
        <p:txBody>
          <a:bodyPr wrap="square">
            <a:spAutoFit/>
          </a:bodyPr>
          <a:lstStyle/>
          <a:p>
            <a:pPr marL="342900" indent="-342900">
              <a:buFont typeface="Wingdings" panose="05000000000000000000" pitchFamily="2" charset="2"/>
              <a:buChar char="q"/>
            </a:pPr>
            <a:r>
              <a:rPr lang="en-US" sz="2400" dirty="0">
                <a:latin typeface="Arial" panose="020B0604020202020204" pitchFamily="34" charset="0"/>
              </a:rPr>
              <a:t>Dataset: </a:t>
            </a:r>
            <a:r>
              <a:rPr lang="en-US" sz="2400" b="0" i="0" dirty="0" err="1">
                <a:effectLst/>
                <a:latin typeface="Arial" panose="020B0604020202020204" pitchFamily="34" charset="0"/>
              </a:rPr>
              <a:t>VinText</a:t>
            </a:r>
            <a:r>
              <a:rPr lang="en-US" sz="2400" b="0" i="0" dirty="0">
                <a:effectLst/>
                <a:latin typeface="Arial" panose="020B0604020202020204" pitchFamily="34" charset="0"/>
              </a:rPr>
              <a:t> dataset (a recently proposed Vietnamese text dataset)</a:t>
            </a:r>
          </a:p>
          <a:p>
            <a:pPr marL="800100" lvl="1" indent="-342900">
              <a:buFont typeface="Wingdings" panose="05000000000000000000" pitchFamily="2" charset="2"/>
              <a:buChar char="§"/>
            </a:pPr>
            <a:r>
              <a:rPr lang="en-US" sz="2000" b="0" i="0" dirty="0">
                <a:effectLst/>
                <a:latin typeface="Arial" panose="020B0604020202020204" pitchFamily="34" charset="0"/>
              </a:rPr>
              <a:t>56K text instances; </a:t>
            </a:r>
          </a:p>
          <a:p>
            <a:pPr marL="800100" lvl="1" indent="-342900">
              <a:buFont typeface="Wingdings" panose="05000000000000000000" pitchFamily="2" charset="2"/>
              <a:buChar char="§"/>
            </a:pPr>
            <a:r>
              <a:rPr lang="en-US" sz="2000" b="0" i="0" dirty="0">
                <a:effectLst/>
                <a:latin typeface="Arial" panose="020B0604020202020204" pitchFamily="34" charset="0"/>
              </a:rPr>
              <a:t>2,000 images, which consists of 1,200 training images, 500 testing images, and 300 unseen test images</a:t>
            </a:r>
            <a:endParaRPr lang="en-US" sz="2000" dirty="0">
              <a:latin typeface="Arial" panose="020B0604020202020204" pitchFamily="34" charset="0"/>
            </a:endParaRPr>
          </a:p>
          <a:p>
            <a:pPr marL="342900" indent="-342900">
              <a:buFont typeface="Wingdings" panose="05000000000000000000" pitchFamily="2" charset="2"/>
              <a:buChar char="q"/>
            </a:pPr>
            <a:r>
              <a:rPr lang="en-US" sz="2400" dirty="0">
                <a:latin typeface="Arial" panose="020B0604020202020204" pitchFamily="34" charset="0"/>
              </a:rPr>
              <a:t>Performed on Google </a:t>
            </a:r>
            <a:r>
              <a:rPr lang="en-US" sz="2400" dirty="0" err="1">
                <a:latin typeface="Arial" panose="020B0604020202020204" pitchFamily="34" charset="0"/>
              </a:rPr>
              <a:t>Colab</a:t>
            </a:r>
            <a:r>
              <a:rPr lang="en-US" sz="2000" dirty="0">
                <a:latin typeface="Arial" panose="020B0604020202020204" pitchFamily="34" charset="0"/>
              </a:rPr>
              <a:t> </a:t>
            </a:r>
          </a:p>
          <a:p>
            <a:pPr marL="800100" lvl="1" indent="-342900">
              <a:buFont typeface="Wingdings" panose="05000000000000000000" pitchFamily="2" charset="2"/>
              <a:buChar char="§"/>
            </a:pPr>
            <a:r>
              <a:rPr lang="en-US" sz="2000" dirty="0">
                <a:latin typeface="Arial" panose="020B0604020202020204" pitchFamily="34" charset="0"/>
              </a:rPr>
              <a:t>GPU T4</a:t>
            </a:r>
          </a:p>
          <a:p>
            <a:pPr marL="800100" lvl="1" indent="-342900">
              <a:buFont typeface="Wingdings" panose="05000000000000000000" pitchFamily="2" charset="2"/>
              <a:buChar char="§"/>
            </a:pPr>
            <a:r>
              <a:rPr lang="en-US" sz="2000" dirty="0">
                <a:latin typeface="Arial" panose="020B0604020202020204" pitchFamily="34" charset="0"/>
              </a:rPr>
              <a:t>13GB of RAM.</a:t>
            </a:r>
          </a:p>
          <a:p>
            <a:pPr marL="342900" indent="-342900">
              <a:buFont typeface="Wingdings" panose="05000000000000000000" pitchFamily="2" charset="2"/>
              <a:buChar char="q"/>
            </a:pPr>
            <a:r>
              <a:rPr lang="en-US" sz="2400" dirty="0">
                <a:latin typeface="Arial" panose="020B0604020202020204" pitchFamily="34" charset="0"/>
              </a:rPr>
              <a:t>Number of epoch:</a:t>
            </a:r>
          </a:p>
          <a:p>
            <a:pPr marL="800100" lvl="1" indent="-342900">
              <a:buFont typeface="Wingdings" panose="05000000000000000000" pitchFamily="2" charset="2"/>
              <a:buChar char="§"/>
            </a:pPr>
            <a:r>
              <a:rPr lang="en-US" sz="2000" dirty="0">
                <a:latin typeface="Arial" panose="020B0604020202020204" pitchFamily="34" charset="0"/>
              </a:rPr>
              <a:t>Recognition, End-to-end: 30 epochs</a:t>
            </a:r>
          </a:p>
          <a:p>
            <a:pPr marL="800100" lvl="1" indent="-342900">
              <a:buFont typeface="Wingdings" panose="05000000000000000000" pitchFamily="2" charset="2"/>
              <a:buChar char="§"/>
            </a:pPr>
            <a:r>
              <a:rPr lang="en-US" sz="2000" dirty="0">
                <a:latin typeface="Arial" panose="020B0604020202020204" pitchFamily="34" charset="0"/>
              </a:rPr>
              <a:t>Detection: 20 epochs </a:t>
            </a:r>
          </a:p>
          <a:p>
            <a:pPr marL="342900" indent="-342900">
              <a:buFont typeface="Wingdings" panose="05000000000000000000" pitchFamily="2" charset="2"/>
              <a:buChar char="q"/>
            </a:pPr>
            <a:r>
              <a:rPr lang="en-US" sz="2400" dirty="0">
                <a:latin typeface="Arial" panose="020B0604020202020204" pitchFamily="34" charset="0"/>
              </a:rPr>
              <a:t>Learning rate:</a:t>
            </a:r>
          </a:p>
          <a:p>
            <a:pPr marL="800100" lvl="1" indent="-342900">
              <a:buFont typeface="Wingdings" panose="05000000000000000000" pitchFamily="2" charset="2"/>
              <a:buChar char="§"/>
            </a:pPr>
            <a:r>
              <a:rPr lang="en-US" sz="2000" dirty="0">
                <a:latin typeface="Arial" panose="020B0604020202020204" pitchFamily="34" charset="0"/>
              </a:rPr>
              <a:t>Recognition, End-to-end:</a:t>
            </a:r>
          </a:p>
          <a:p>
            <a:pPr marL="800100" lvl="1" indent="-342900">
              <a:buFont typeface="Wingdings" panose="05000000000000000000" pitchFamily="2" charset="2"/>
              <a:buChar char="§"/>
            </a:pPr>
            <a:r>
              <a:rPr lang="en-US" sz="2000" dirty="0">
                <a:latin typeface="Arial" panose="020B0604020202020204" pitchFamily="34" charset="0"/>
              </a:rPr>
              <a:t>Detection:</a:t>
            </a:r>
          </a:p>
        </p:txBody>
      </p:sp>
      <p:pic>
        <p:nvPicPr>
          <p:cNvPr id="15" name="Picture 14" descr="\documentclass{article}&#10;\usepackage{amsmath}&#10;\pagestyle{empty}&#10;\begin{document}&#10;&#10;\[7\times 10^{-3}\]&#10;&#10;&#10;\end{document}" title="IguanaTex Bitmap Display">
            <a:extLst>
              <a:ext uri="{FF2B5EF4-FFF2-40B4-BE49-F238E27FC236}">
                <a16:creationId xmlns:a16="http://schemas.microsoft.com/office/drawing/2014/main" id="{E4BC1014-2ABE-4DD7-AD01-CB2CEA4C7FFC}"/>
              </a:ext>
            </a:extLst>
          </p:cNvPr>
          <p:cNvPicPr>
            <a:picLocks noChangeAspect="1"/>
          </p:cNvPicPr>
          <p:nvPr>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2570480" y="5747527"/>
            <a:ext cx="923429" cy="228571"/>
          </a:xfrm>
          <a:prstGeom prst="rect">
            <a:avLst/>
          </a:prstGeom>
        </p:spPr>
      </p:pic>
      <p:pic>
        <p:nvPicPr>
          <p:cNvPr id="18" name="Picture 17" descr="\documentclass{article}&#10;\usepackage{amsmath}&#10;\pagestyle{empty}&#10;\begin{document}&#10;&#10;$10^{-4}$ - $10^{-5}$&#10;&#10;&#10;\end{document}" title="IguanaTex Bitmap Display">
            <a:extLst>
              <a:ext uri="{FF2B5EF4-FFF2-40B4-BE49-F238E27FC236}">
                <a16:creationId xmlns:a16="http://schemas.microsoft.com/office/drawing/2014/main" id="{8530E0AA-4CD5-5E3E-25D6-99D37A981EEF}"/>
              </a:ext>
            </a:extLst>
          </p:cNvPr>
          <p:cNvPicPr>
            <a:picLocks noChangeAspect="1"/>
          </p:cNvPicPr>
          <p:nvPr>
            <p:custDataLst>
              <p:tags r:id="rId2"/>
            </p:custDataLst>
          </p:nvPr>
        </p:nvPicPr>
        <p:blipFill>
          <a:blip r:embed="rId6">
            <a:extLst>
              <a:ext uri="{28A0092B-C50C-407E-A947-70E740481C1C}">
                <a14:useLocalDpi xmlns:a14="http://schemas.microsoft.com/office/drawing/2010/main" val="0"/>
              </a:ext>
            </a:extLst>
          </a:blip>
          <a:stretch>
            <a:fillRect/>
          </a:stretch>
        </p:blipFill>
        <p:spPr>
          <a:xfrm>
            <a:off x="4216400" y="5445437"/>
            <a:ext cx="1257143" cy="216381"/>
          </a:xfrm>
          <a:prstGeom prst="rect">
            <a:avLst/>
          </a:prstGeom>
        </p:spPr>
      </p:pic>
      <p:sp>
        <p:nvSpPr>
          <p:cNvPr id="3" name="Footer Placeholder 2">
            <a:extLst>
              <a:ext uri="{FF2B5EF4-FFF2-40B4-BE49-F238E27FC236}">
                <a16:creationId xmlns:a16="http://schemas.microsoft.com/office/drawing/2014/main" id="{2C5E9EE6-9111-6E12-826B-E66402C91CE2}"/>
              </a:ext>
            </a:extLst>
          </p:cNvPr>
          <p:cNvSpPr>
            <a:spLocks noGrp="1"/>
          </p:cNvSpPr>
          <p:nvPr>
            <p:ph type="ftr" sz="quarter" idx="11"/>
          </p:nvPr>
        </p:nvSpPr>
        <p:spPr>
          <a:xfrm>
            <a:off x="4050175" y="6492874"/>
            <a:ext cx="4114800" cy="365125"/>
          </a:xfrm>
        </p:spPr>
        <p:txBody>
          <a:bodyPr/>
          <a:lstStyle/>
          <a:p>
            <a:r>
              <a:rPr lang="en-US" noProof="1">
                <a:solidFill>
                  <a:schemeClr val="bg1"/>
                </a:solidFill>
              </a:rPr>
              <a:t>Hieu </a:t>
            </a:r>
            <a:r>
              <a:rPr lang="vi-VN" noProof="1">
                <a:solidFill>
                  <a:schemeClr val="bg1"/>
                </a:solidFill>
              </a:rPr>
              <a:t>Nguyen et al.</a:t>
            </a:r>
          </a:p>
        </p:txBody>
      </p:sp>
    </p:spTree>
    <p:extLst>
      <p:ext uri="{BB962C8B-B14F-4D97-AF65-F5344CB8AC3E}">
        <p14:creationId xmlns:p14="http://schemas.microsoft.com/office/powerpoint/2010/main" val="19882812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B39C71A-2837-E0CE-E3F2-B7D7480C1C52}"/>
              </a:ext>
            </a:extLst>
          </p:cNvPr>
          <p:cNvSpPr/>
          <p:nvPr/>
        </p:nvSpPr>
        <p:spPr>
          <a:xfrm>
            <a:off x="0" y="-1"/>
            <a:ext cx="12192000" cy="105205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4400" dirty="0">
                <a:latin typeface="+mj-lt"/>
              </a:rPr>
              <a:t>Experiments</a:t>
            </a:r>
            <a:endParaRPr lang="vi-VN" sz="4400" dirty="0">
              <a:latin typeface="+mj-lt"/>
            </a:endParaRPr>
          </a:p>
        </p:txBody>
      </p:sp>
      <p:sp>
        <p:nvSpPr>
          <p:cNvPr id="7" name="Rectangle 6">
            <a:extLst>
              <a:ext uri="{FF2B5EF4-FFF2-40B4-BE49-F238E27FC236}">
                <a16:creationId xmlns:a16="http://schemas.microsoft.com/office/drawing/2014/main" id="{2521990C-A790-5A0D-6EB0-7B5DF2C608C2}"/>
              </a:ext>
            </a:extLst>
          </p:cNvPr>
          <p:cNvSpPr/>
          <p:nvPr/>
        </p:nvSpPr>
        <p:spPr>
          <a:xfrm>
            <a:off x="0" y="6408420"/>
            <a:ext cx="12192000" cy="44958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Rectangle 7">
            <a:extLst>
              <a:ext uri="{FF2B5EF4-FFF2-40B4-BE49-F238E27FC236}">
                <a16:creationId xmlns:a16="http://schemas.microsoft.com/office/drawing/2014/main" id="{E66F7310-7772-478C-492D-F4F2D00625B9}"/>
              </a:ext>
            </a:extLst>
          </p:cNvPr>
          <p:cNvSpPr/>
          <p:nvPr/>
        </p:nvSpPr>
        <p:spPr>
          <a:xfrm>
            <a:off x="0" y="6338814"/>
            <a:ext cx="12192000" cy="69606"/>
          </a:xfrm>
          <a:prstGeom prst="rect">
            <a:avLst/>
          </a:prstGeom>
          <a:solidFill>
            <a:srgbClr val="1CADE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 name="Date Placeholder 1">
            <a:extLst>
              <a:ext uri="{FF2B5EF4-FFF2-40B4-BE49-F238E27FC236}">
                <a16:creationId xmlns:a16="http://schemas.microsoft.com/office/drawing/2014/main" id="{F007E63F-2F99-0DF2-3157-7F62CC989CD7}"/>
              </a:ext>
            </a:extLst>
          </p:cNvPr>
          <p:cNvSpPr>
            <a:spLocks noGrp="1"/>
          </p:cNvSpPr>
          <p:nvPr>
            <p:ph type="dt" sz="half" idx="10"/>
          </p:nvPr>
        </p:nvSpPr>
        <p:spPr>
          <a:xfrm>
            <a:off x="838200" y="6492875"/>
            <a:ext cx="2743200" cy="365125"/>
          </a:xfrm>
        </p:spPr>
        <p:txBody>
          <a:bodyPr/>
          <a:lstStyle/>
          <a:p>
            <a:r>
              <a:rPr lang="en-US" dirty="0">
                <a:solidFill>
                  <a:schemeClr val="bg1"/>
                </a:solidFill>
              </a:rPr>
              <a:t>December 24, 2023</a:t>
            </a:r>
            <a:endParaRPr lang="vi-VN" dirty="0">
              <a:solidFill>
                <a:schemeClr val="bg1"/>
              </a:solidFill>
            </a:endParaRPr>
          </a:p>
        </p:txBody>
      </p:sp>
      <p:sp>
        <p:nvSpPr>
          <p:cNvPr id="5" name="Slide Number Placeholder 4">
            <a:extLst>
              <a:ext uri="{FF2B5EF4-FFF2-40B4-BE49-F238E27FC236}">
                <a16:creationId xmlns:a16="http://schemas.microsoft.com/office/drawing/2014/main" id="{233F9517-F163-871B-7503-A10029E2A1D1}"/>
              </a:ext>
            </a:extLst>
          </p:cNvPr>
          <p:cNvSpPr>
            <a:spLocks noGrp="1"/>
          </p:cNvSpPr>
          <p:nvPr>
            <p:ph type="sldNum" sz="quarter" idx="12"/>
          </p:nvPr>
        </p:nvSpPr>
        <p:spPr>
          <a:xfrm>
            <a:off x="8610600" y="6492875"/>
            <a:ext cx="2743200" cy="365125"/>
          </a:xfrm>
        </p:spPr>
        <p:txBody>
          <a:bodyPr/>
          <a:lstStyle/>
          <a:p>
            <a:fld id="{C822574F-7C01-4250-A48D-F24754A704AB}" type="slidenum">
              <a:rPr lang="vi-VN" smtClean="0">
                <a:solidFill>
                  <a:schemeClr val="bg1"/>
                </a:solidFill>
              </a:rPr>
              <a:t>13</a:t>
            </a:fld>
            <a:endParaRPr lang="vi-VN" dirty="0">
              <a:solidFill>
                <a:schemeClr val="bg1"/>
              </a:solidFill>
            </a:endParaRPr>
          </a:p>
        </p:txBody>
      </p:sp>
      <p:sp>
        <p:nvSpPr>
          <p:cNvPr id="9" name="TextBox 8">
            <a:extLst>
              <a:ext uri="{FF2B5EF4-FFF2-40B4-BE49-F238E27FC236}">
                <a16:creationId xmlns:a16="http://schemas.microsoft.com/office/drawing/2014/main" id="{0E666BA5-32B6-E222-E06F-754D4D8CFA9E}"/>
              </a:ext>
            </a:extLst>
          </p:cNvPr>
          <p:cNvSpPr txBox="1"/>
          <p:nvPr/>
        </p:nvSpPr>
        <p:spPr>
          <a:xfrm>
            <a:off x="210823" y="1110473"/>
            <a:ext cx="9776457" cy="584775"/>
          </a:xfrm>
          <a:prstGeom prst="rect">
            <a:avLst/>
          </a:prstGeom>
          <a:noFill/>
        </p:spPr>
        <p:txBody>
          <a:bodyPr wrap="square" rtlCol="0">
            <a:spAutoFit/>
          </a:bodyPr>
          <a:lstStyle/>
          <a:p>
            <a:r>
              <a:rPr lang="en-US" sz="3200" dirty="0">
                <a:latin typeface="Arial" panose="020B0604020202020204" pitchFamily="34" charset="0"/>
              </a:rPr>
              <a:t>Metrics:</a:t>
            </a:r>
            <a:endParaRPr lang="en-US" sz="3200" dirty="0"/>
          </a:p>
        </p:txBody>
      </p:sp>
      <p:sp>
        <p:nvSpPr>
          <p:cNvPr id="6" name="TextBox 5">
            <a:extLst>
              <a:ext uri="{FF2B5EF4-FFF2-40B4-BE49-F238E27FC236}">
                <a16:creationId xmlns:a16="http://schemas.microsoft.com/office/drawing/2014/main" id="{784901E3-A7FC-E08C-03B6-75375028B79F}"/>
              </a:ext>
            </a:extLst>
          </p:cNvPr>
          <p:cNvSpPr txBox="1"/>
          <p:nvPr/>
        </p:nvSpPr>
        <p:spPr>
          <a:xfrm>
            <a:off x="418681" y="1760877"/>
            <a:ext cx="5027835" cy="3046988"/>
          </a:xfrm>
          <a:prstGeom prst="rect">
            <a:avLst/>
          </a:prstGeom>
          <a:noFill/>
        </p:spPr>
        <p:txBody>
          <a:bodyPr wrap="square">
            <a:spAutoFit/>
          </a:bodyPr>
          <a:lstStyle/>
          <a:p>
            <a:pPr marL="342900" indent="-342900">
              <a:buFont typeface="Wingdings" panose="05000000000000000000" pitchFamily="2" charset="2"/>
              <a:buChar char="q"/>
            </a:pPr>
            <a:r>
              <a:rPr lang="en-US" sz="2400" dirty="0">
                <a:latin typeface="Arial" panose="020B0604020202020204" pitchFamily="34" charset="0"/>
              </a:rPr>
              <a:t>Detection task</a:t>
            </a:r>
            <a:endParaRPr lang="en-US" sz="2400" b="0" i="0" dirty="0">
              <a:effectLst/>
              <a:latin typeface="Arial" panose="020B0604020202020204" pitchFamily="34" charset="0"/>
            </a:endParaRPr>
          </a:p>
          <a:p>
            <a:pPr marL="800100" lvl="1" indent="-342900">
              <a:buFont typeface="Wingdings" panose="05000000000000000000" pitchFamily="2" charset="2"/>
              <a:buChar char="§"/>
            </a:pPr>
            <a:r>
              <a:rPr lang="en-US" sz="2000" b="0" i="0" dirty="0">
                <a:effectLst/>
                <a:latin typeface="Arial" panose="020B0604020202020204" pitchFamily="34" charset="0"/>
              </a:rPr>
              <a:t>Precision </a:t>
            </a:r>
          </a:p>
          <a:p>
            <a:pPr marL="800100" lvl="1" indent="-342900">
              <a:buFont typeface="Wingdings" panose="05000000000000000000" pitchFamily="2" charset="2"/>
              <a:buChar char="§"/>
            </a:pPr>
            <a:r>
              <a:rPr lang="en-US" sz="2000" b="0" i="0" dirty="0">
                <a:effectLst/>
                <a:latin typeface="Arial" panose="020B0604020202020204" pitchFamily="34" charset="0"/>
              </a:rPr>
              <a:t>Recall </a:t>
            </a:r>
          </a:p>
          <a:p>
            <a:pPr marL="800100" lvl="1" indent="-342900">
              <a:buFont typeface="Wingdings" panose="05000000000000000000" pitchFamily="2" charset="2"/>
              <a:buChar char="§"/>
            </a:pPr>
            <a:r>
              <a:rPr lang="en-US" sz="2000" b="0" i="0" dirty="0">
                <a:effectLst/>
                <a:latin typeface="Arial" panose="020B0604020202020204" pitchFamily="34" charset="0"/>
              </a:rPr>
              <a:t>F-measure</a:t>
            </a:r>
            <a:endParaRPr lang="en-US" sz="2000" dirty="0">
              <a:latin typeface="Arial" panose="020B0604020202020204" pitchFamily="34" charset="0"/>
            </a:endParaRPr>
          </a:p>
          <a:p>
            <a:pPr marL="342900" indent="-342900">
              <a:buFont typeface="Wingdings" panose="05000000000000000000" pitchFamily="2" charset="2"/>
              <a:buChar char="q"/>
            </a:pPr>
            <a:r>
              <a:rPr lang="en-US" sz="2400" dirty="0">
                <a:latin typeface="Arial" panose="020B0604020202020204" pitchFamily="34" charset="0"/>
              </a:rPr>
              <a:t>Recognition task</a:t>
            </a:r>
          </a:p>
          <a:p>
            <a:pPr marL="800100" lvl="1" indent="-342900">
              <a:buFont typeface="Wingdings" panose="05000000000000000000" pitchFamily="2" charset="2"/>
              <a:buChar char="§"/>
            </a:pPr>
            <a:r>
              <a:rPr lang="en-US" sz="2000" b="0" i="0" dirty="0">
                <a:effectLst/>
                <a:latin typeface="Arial" panose="020B0604020202020204" pitchFamily="34" charset="0"/>
              </a:rPr>
              <a:t>Character Accuracy</a:t>
            </a:r>
            <a:endParaRPr lang="en-US" sz="2400" dirty="0">
              <a:latin typeface="Arial" panose="020B0604020202020204" pitchFamily="34" charset="0"/>
            </a:endParaRPr>
          </a:p>
          <a:p>
            <a:pPr marL="342900" indent="-342900">
              <a:buFont typeface="Wingdings" panose="05000000000000000000" pitchFamily="2" charset="2"/>
              <a:buChar char="q"/>
            </a:pPr>
            <a:r>
              <a:rPr lang="en-US" sz="2400" dirty="0">
                <a:latin typeface="Arial" panose="020B0604020202020204" pitchFamily="34" charset="0"/>
              </a:rPr>
              <a:t>End-to-end and ensemble model</a:t>
            </a:r>
          </a:p>
          <a:p>
            <a:pPr marL="800100" lvl="1" indent="-342900">
              <a:buFont typeface="Wingdings" panose="05000000000000000000" pitchFamily="2" charset="2"/>
              <a:buChar char="§"/>
            </a:pPr>
            <a:r>
              <a:rPr lang="en-US" sz="2000" b="0" i="0" dirty="0">
                <a:effectLst/>
                <a:latin typeface="Arial" panose="020B0604020202020204" pitchFamily="34" charset="0"/>
              </a:rPr>
              <a:t>F-measure</a:t>
            </a:r>
          </a:p>
          <a:p>
            <a:pPr marL="800100" lvl="1" indent="-342900">
              <a:buFont typeface="Wingdings" panose="05000000000000000000" pitchFamily="2" charset="2"/>
              <a:buChar char="§"/>
            </a:pPr>
            <a:r>
              <a:rPr lang="en-US" sz="2000" b="0" i="0" dirty="0">
                <a:effectLst/>
                <a:latin typeface="Arial" panose="020B0604020202020204" pitchFamily="34" charset="0"/>
              </a:rPr>
              <a:t>Character Accuracy</a:t>
            </a:r>
            <a:endParaRPr lang="en-US" sz="2400" dirty="0">
              <a:latin typeface="Arial" panose="020B0604020202020204" pitchFamily="34" charset="0"/>
            </a:endParaRPr>
          </a:p>
        </p:txBody>
      </p:sp>
      <p:pic>
        <p:nvPicPr>
          <p:cNvPr id="19" name="Picture 18" descr="\documentclass{article}&#10;\usepackage{amsmath}&#10;\pagestyle{empty}&#10;\begin{document}&#10;&#10;\[&#10;Precision = \dfrac{True\, Positives}{(True\, Positives + False\, Positives)}&#10;\]&#10;&#10;&#10;\end{document}" title="IguanaTex Bitmap Display">
            <a:extLst>
              <a:ext uri="{FF2B5EF4-FFF2-40B4-BE49-F238E27FC236}">
                <a16:creationId xmlns:a16="http://schemas.microsoft.com/office/drawing/2014/main" id="{A1FB03E0-0984-4469-7205-EF5407F9B97D}"/>
              </a:ext>
            </a:extLst>
          </p:cNvPr>
          <p:cNvPicPr>
            <a:picLocks noChangeAspect="1"/>
          </p:cNvPicPr>
          <p:nvPr>
            <p:custDataLst>
              <p:tags r:id="rId1"/>
            </p:custDataLst>
          </p:nvPr>
        </p:nvPicPr>
        <p:blipFill>
          <a:blip r:embed="rId6">
            <a:extLst>
              <a:ext uri="{28A0092B-C50C-407E-A947-70E740481C1C}">
                <a14:useLocalDpi xmlns:a14="http://schemas.microsoft.com/office/drawing/2010/main" val="0"/>
              </a:ext>
            </a:extLst>
          </a:blip>
          <a:stretch>
            <a:fillRect/>
          </a:stretch>
        </p:blipFill>
        <p:spPr>
          <a:xfrm>
            <a:off x="5596987" y="2127316"/>
            <a:ext cx="6507886" cy="696686"/>
          </a:xfrm>
          <a:prstGeom prst="rect">
            <a:avLst/>
          </a:prstGeom>
        </p:spPr>
      </p:pic>
      <p:pic>
        <p:nvPicPr>
          <p:cNvPr id="22" name="Picture 21" descr="\documentclass{article}&#10;\usepackage{amsmath}&#10;\pagestyle{empty}&#10;\begin{document}&#10;&#10;&#10;\[&#10;Recall = \dfrac{True\, Positives}{(True\, Positives + False\, Negatives)}&#10;\]&#10;&#10;\end{document}" title="IguanaTex Bitmap Display">
            <a:extLst>
              <a:ext uri="{FF2B5EF4-FFF2-40B4-BE49-F238E27FC236}">
                <a16:creationId xmlns:a16="http://schemas.microsoft.com/office/drawing/2014/main" id="{DAEE658E-8CD1-E1B5-367A-B657B5AFAF14}"/>
              </a:ext>
            </a:extLst>
          </p:cNvPr>
          <p:cNvPicPr>
            <a:picLocks noChangeAspect="1"/>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5596986" y="3298745"/>
            <a:ext cx="6133029" cy="696686"/>
          </a:xfrm>
          <a:prstGeom prst="rect">
            <a:avLst/>
          </a:prstGeom>
        </p:spPr>
      </p:pic>
      <p:pic>
        <p:nvPicPr>
          <p:cNvPr id="24" name="Picture 23" descr="\documentclass{article}&#10;\usepackage{amsmath}&#10;\pagestyle{empty}&#10;\begin{document}&#10;&#10;\[&#10;F-measure = 2 \times \dfrac{Precision\times Recall}{Precision+Recall}&#10;\]&#10;&#10;&#10;\end{document}" title="IguanaTex Bitmap Display">
            <a:extLst>
              <a:ext uri="{FF2B5EF4-FFF2-40B4-BE49-F238E27FC236}">
                <a16:creationId xmlns:a16="http://schemas.microsoft.com/office/drawing/2014/main" id="{13C047EB-2FE2-A5C8-3550-F95C7E24E45A}"/>
              </a:ext>
            </a:extLst>
          </p:cNvPr>
          <p:cNvPicPr>
            <a:picLocks noChangeAspect="1"/>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5596986" y="4631962"/>
            <a:ext cx="5299200" cy="649143"/>
          </a:xfrm>
          <a:prstGeom prst="rect">
            <a:avLst/>
          </a:prstGeom>
        </p:spPr>
      </p:pic>
      <p:cxnSp>
        <p:nvCxnSpPr>
          <p:cNvPr id="25" name="Straight Connector 24">
            <a:extLst>
              <a:ext uri="{FF2B5EF4-FFF2-40B4-BE49-F238E27FC236}">
                <a16:creationId xmlns:a16="http://schemas.microsoft.com/office/drawing/2014/main" id="{56F0BF0F-7D57-B1E4-9941-384F798D7810}"/>
              </a:ext>
            </a:extLst>
          </p:cNvPr>
          <p:cNvCxnSpPr/>
          <p:nvPr/>
        </p:nvCxnSpPr>
        <p:spPr>
          <a:xfrm>
            <a:off x="5446516" y="1760877"/>
            <a:ext cx="0" cy="3702407"/>
          </a:xfrm>
          <a:prstGeom prst="line">
            <a:avLst/>
          </a:prstGeom>
        </p:spPr>
        <p:style>
          <a:lnRef idx="1">
            <a:schemeClr val="dk1"/>
          </a:lnRef>
          <a:fillRef idx="0">
            <a:schemeClr val="dk1"/>
          </a:fillRef>
          <a:effectRef idx="0">
            <a:schemeClr val="dk1"/>
          </a:effectRef>
          <a:fontRef idx="minor">
            <a:schemeClr val="tx1"/>
          </a:fontRef>
        </p:style>
      </p:cxnSp>
      <p:sp>
        <p:nvSpPr>
          <p:cNvPr id="3" name="Footer Placeholder 2">
            <a:extLst>
              <a:ext uri="{FF2B5EF4-FFF2-40B4-BE49-F238E27FC236}">
                <a16:creationId xmlns:a16="http://schemas.microsoft.com/office/drawing/2014/main" id="{D5EB2991-2836-490A-0EBE-8777E73102C4}"/>
              </a:ext>
            </a:extLst>
          </p:cNvPr>
          <p:cNvSpPr>
            <a:spLocks noGrp="1"/>
          </p:cNvSpPr>
          <p:nvPr>
            <p:ph type="ftr" sz="quarter" idx="11"/>
          </p:nvPr>
        </p:nvSpPr>
        <p:spPr>
          <a:xfrm>
            <a:off x="4050175" y="6492874"/>
            <a:ext cx="4114800" cy="365125"/>
          </a:xfrm>
        </p:spPr>
        <p:txBody>
          <a:bodyPr/>
          <a:lstStyle/>
          <a:p>
            <a:r>
              <a:rPr lang="en-US" noProof="1">
                <a:solidFill>
                  <a:schemeClr val="bg1"/>
                </a:solidFill>
              </a:rPr>
              <a:t>Hieu </a:t>
            </a:r>
            <a:r>
              <a:rPr lang="vi-VN" noProof="1">
                <a:solidFill>
                  <a:schemeClr val="bg1"/>
                </a:solidFill>
              </a:rPr>
              <a:t>Nguyen et al.</a:t>
            </a:r>
          </a:p>
        </p:txBody>
      </p:sp>
    </p:spTree>
    <p:extLst>
      <p:ext uri="{BB962C8B-B14F-4D97-AF65-F5344CB8AC3E}">
        <p14:creationId xmlns:p14="http://schemas.microsoft.com/office/powerpoint/2010/main" val="41944237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B39C71A-2837-E0CE-E3F2-B7D7480C1C52}"/>
              </a:ext>
            </a:extLst>
          </p:cNvPr>
          <p:cNvSpPr/>
          <p:nvPr/>
        </p:nvSpPr>
        <p:spPr>
          <a:xfrm>
            <a:off x="0" y="-1"/>
            <a:ext cx="12192000" cy="105205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4400" dirty="0">
                <a:latin typeface="+mj-lt"/>
              </a:rPr>
              <a:t>Experiments</a:t>
            </a:r>
            <a:endParaRPr lang="vi-VN" sz="4400" dirty="0">
              <a:latin typeface="+mj-lt"/>
            </a:endParaRPr>
          </a:p>
        </p:txBody>
      </p:sp>
      <p:sp>
        <p:nvSpPr>
          <p:cNvPr id="7" name="Rectangle 6">
            <a:extLst>
              <a:ext uri="{FF2B5EF4-FFF2-40B4-BE49-F238E27FC236}">
                <a16:creationId xmlns:a16="http://schemas.microsoft.com/office/drawing/2014/main" id="{2521990C-A790-5A0D-6EB0-7B5DF2C608C2}"/>
              </a:ext>
            </a:extLst>
          </p:cNvPr>
          <p:cNvSpPr/>
          <p:nvPr/>
        </p:nvSpPr>
        <p:spPr>
          <a:xfrm>
            <a:off x="0" y="6408420"/>
            <a:ext cx="12192000" cy="44958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Rectangle 7">
            <a:extLst>
              <a:ext uri="{FF2B5EF4-FFF2-40B4-BE49-F238E27FC236}">
                <a16:creationId xmlns:a16="http://schemas.microsoft.com/office/drawing/2014/main" id="{E66F7310-7772-478C-492D-F4F2D00625B9}"/>
              </a:ext>
            </a:extLst>
          </p:cNvPr>
          <p:cNvSpPr/>
          <p:nvPr/>
        </p:nvSpPr>
        <p:spPr>
          <a:xfrm>
            <a:off x="0" y="6338814"/>
            <a:ext cx="12192000" cy="69606"/>
          </a:xfrm>
          <a:prstGeom prst="rect">
            <a:avLst/>
          </a:prstGeom>
          <a:solidFill>
            <a:srgbClr val="1CADE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 name="Date Placeholder 1">
            <a:extLst>
              <a:ext uri="{FF2B5EF4-FFF2-40B4-BE49-F238E27FC236}">
                <a16:creationId xmlns:a16="http://schemas.microsoft.com/office/drawing/2014/main" id="{F007E63F-2F99-0DF2-3157-7F62CC989CD7}"/>
              </a:ext>
            </a:extLst>
          </p:cNvPr>
          <p:cNvSpPr>
            <a:spLocks noGrp="1"/>
          </p:cNvSpPr>
          <p:nvPr>
            <p:ph type="dt" sz="half" idx="10"/>
          </p:nvPr>
        </p:nvSpPr>
        <p:spPr>
          <a:xfrm>
            <a:off x="838200" y="6492875"/>
            <a:ext cx="2743200" cy="365125"/>
          </a:xfrm>
        </p:spPr>
        <p:txBody>
          <a:bodyPr/>
          <a:lstStyle/>
          <a:p>
            <a:r>
              <a:rPr lang="en-US" dirty="0">
                <a:solidFill>
                  <a:schemeClr val="bg1"/>
                </a:solidFill>
              </a:rPr>
              <a:t>December 24, 2023</a:t>
            </a:r>
            <a:endParaRPr lang="vi-VN" dirty="0">
              <a:solidFill>
                <a:schemeClr val="bg1"/>
              </a:solidFill>
            </a:endParaRPr>
          </a:p>
        </p:txBody>
      </p:sp>
      <p:sp>
        <p:nvSpPr>
          <p:cNvPr id="5" name="Slide Number Placeholder 4">
            <a:extLst>
              <a:ext uri="{FF2B5EF4-FFF2-40B4-BE49-F238E27FC236}">
                <a16:creationId xmlns:a16="http://schemas.microsoft.com/office/drawing/2014/main" id="{233F9517-F163-871B-7503-A10029E2A1D1}"/>
              </a:ext>
            </a:extLst>
          </p:cNvPr>
          <p:cNvSpPr>
            <a:spLocks noGrp="1"/>
          </p:cNvSpPr>
          <p:nvPr>
            <p:ph type="sldNum" sz="quarter" idx="12"/>
          </p:nvPr>
        </p:nvSpPr>
        <p:spPr>
          <a:xfrm>
            <a:off x="8610600" y="6492875"/>
            <a:ext cx="2743200" cy="365125"/>
          </a:xfrm>
        </p:spPr>
        <p:txBody>
          <a:bodyPr/>
          <a:lstStyle/>
          <a:p>
            <a:fld id="{C822574F-7C01-4250-A48D-F24754A704AB}" type="slidenum">
              <a:rPr lang="vi-VN" smtClean="0">
                <a:solidFill>
                  <a:schemeClr val="bg1"/>
                </a:solidFill>
              </a:rPr>
              <a:t>14</a:t>
            </a:fld>
            <a:endParaRPr lang="vi-VN" dirty="0">
              <a:solidFill>
                <a:schemeClr val="bg1"/>
              </a:solidFill>
            </a:endParaRPr>
          </a:p>
        </p:txBody>
      </p:sp>
      <p:sp>
        <p:nvSpPr>
          <p:cNvPr id="9" name="TextBox 8">
            <a:extLst>
              <a:ext uri="{FF2B5EF4-FFF2-40B4-BE49-F238E27FC236}">
                <a16:creationId xmlns:a16="http://schemas.microsoft.com/office/drawing/2014/main" id="{0E666BA5-32B6-E222-E06F-754D4D8CFA9E}"/>
              </a:ext>
            </a:extLst>
          </p:cNvPr>
          <p:cNvSpPr txBox="1"/>
          <p:nvPr/>
        </p:nvSpPr>
        <p:spPr>
          <a:xfrm>
            <a:off x="210823" y="1110473"/>
            <a:ext cx="9776457" cy="584775"/>
          </a:xfrm>
          <a:prstGeom prst="rect">
            <a:avLst/>
          </a:prstGeom>
          <a:noFill/>
        </p:spPr>
        <p:txBody>
          <a:bodyPr wrap="square" rtlCol="0">
            <a:spAutoFit/>
          </a:bodyPr>
          <a:lstStyle/>
          <a:p>
            <a:r>
              <a:rPr lang="en-US" sz="3200" dirty="0">
                <a:latin typeface="Arial" panose="020B0604020202020204" pitchFamily="34" charset="0"/>
              </a:rPr>
              <a:t>Results:</a:t>
            </a:r>
            <a:endParaRPr lang="en-US" sz="3200" dirty="0"/>
          </a:p>
        </p:txBody>
      </p:sp>
      <p:pic>
        <p:nvPicPr>
          <p:cNvPr id="20" name="Picture 19">
            <a:extLst>
              <a:ext uri="{FF2B5EF4-FFF2-40B4-BE49-F238E27FC236}">
                <a16:creationId xmlns:a16="http://schemas.microsoft.com/office/drawing/2014/main" id="{61CD37E1-A331-3A5B-0830-C89D7BD375BD}"/>
              </a:ext>
            </a:extLst>
          </p:cNvPr>
          <p:cNvPicPr>
            <a:picLocks noChangeAspect="1"/>
          </p:cNvPicPr>
          <p:nvPr/>
        </p:nvPicPr>
        <p:blipFill>
          <a:blip r:embed="rId3"/>
          <a:stretch>
            <a:fillRect/>
          </a:stretch>
        </p:blipFill>
        <p:spPr>
          <a:xfrm>
            <a:off x="4988714" y="1461375"/>
            <a:ext cx="6671814" cy="4300249"/>
          </a:xfrm>
          <a:prstGeom prst="rect">
            <a:avLst/>
          </a:prstGeom>
        </p:spPr>
      </p:pic>
      <p:sp>
        <p:nvSpPr>
          <p:cNvPr id="24" name="TextBox 23">
            <a:extLst>
              <a:ext uri="{FF2B5EF4-FFF2-40B4-BE49-F238E27FC236}">
                <a16:creationId xmlns:a16="http://schemas.microsoft.com/office/drawing/2014/main" id="{0FD61A16-ACF8-E240-34C8-5D44DCB6A82B}"/>
              </a:ext>
            </a:extLst>
          </p:cNvPr>
          <p:cNvSpPr txBox="1"/>
          <p:nvPr/>
        </p:nvSpPr>
        <p:spPr>
          <a:xfrm>
            <a:off x="427299" y="2038565"/>
            <a:ext cx="4561415" cy="2862322"/>
          </a:xfrm>
          <a:prstGeom prst="rect">
            <a:avLst/>
          </a:prstGeom>
          <a:noFill/>
        </p:spPr>
        <p:txBody>
          <a:bodyPr wrap="square" rtlCol="0">
            <a:spAutoFit/>
          </a:bodyPr>
          <a:lstStyle/>
          <a:p>
            <a:pPr marL="342900" indent="-342900">
              <a:buFont typeface="Wingdings" panose="05000000000000000000" pitchFamily="2" charset="2"/>
              <a:buChar char="q"/>
            </a:pPr>
            <a:r>
              <a:rPr lang="en-US" sz="2000" dirty="0"/>
              <a:t>Recognition methods </a:t>
            </a:r>
          </a:p>
          <a:p>
            <a:pPr marL="342900" indent="-342900">
              <a:buFont typeface="Wingdings" panose="05000000000000000000" pitchFamily="2" charset="2"/>
              <a:buChar char="q"/>
            </a:pPr>
            <a:r>
              <a:rPr lang="en-US" sz="2000" dirty="0"/>
              <a:t>Result on </a:t>
            </a:r>
            <a:r>
              <a:rPr lang="en-US" sz="2000" dirty="0" err="1"/>
              <a:t>VinText</a:t>
            </a:r>
            <a:endParaRPr lang="en-US" sz="2000" dirty="0"/>
          </a:p>
          <a:p>
            <a:pPr marL="342900" indent="-342900">
              <a:buFont typeface="Wingdings" panose="05000000000000000000" pitchFamily="2" charset="2"/>
              <a:buChar char="q"/>
            </a:pPr>
            <a:r>
              <a:rPr lang="en-US" sz="2000" dirty="0"/>
              <a:t>Contain:</a:t>
            </a:r>
          </a:p>
          <a:p>
            <a:pPr marL="800100" lvl="1" indent="-342900">
              <a:buFont typeface="Wingdings" panose="05000000000000000000" pitchFamily="2" charset="2"/>
              <a:buChar char="§"/>
            </a:pPr>
            <a:r>
              <a:rPr lang="en-US" sz="2000" dirty="0"/>
              <a:t>Train from scratch</a:t>
            </a:r>
          </a:p>
          <a:p>
            <a:pPr marL="800100" lvl="1" indent="-342900">
              <a:buFont typeface="Wingdings" panose="05000000000000000000" pitchFamily="2" charset="2"/>
              <a:buChar char="§"/>
            </a:pPr>
            <a:r>
              <a:rPr lang="en-US" sz="2000" dirty="0"/>
              <a:t>Use pre-trained model only</a:t>
            </a:r>
          </a:p>
          <a:p>
            <a:pPr marL="800100" lvl="1" indent="-342900">
              <a:buFont typeface="Wingdings" panose="05000000000000000000" pitchFamily="2" charset="2"/>
              <a:buChar char="§"/>
            </a:pPr>
            <a:r>
              <a:rPr lang="en-US" sz="2000" dirty="0"/>
              <a:t>Use Pre-trained model and train on </a:t>
            </a:r>
            <a:r>
              <a:rPr lang="en-US" sz="2000" dirty="0" err="1"/>
              <a:t>VinText</a:t>
            </a:r>
            <a:endParaRPr lang="en-US" sz="2000" dirty="0"/>
          </a:p>
          <a:p>
            <a:pPr marL="342900" indent="-342900">
              <a:buFont typeface="Wingdings" panose="05000000000000000000" pitchFamily="2" charset="2"/>
              <a:buChar char="q"/>
            </a:pPr>
            <a:r>
              <a:rPr lang="en-US" sz="2000" dirty="0"/>
              <a:t>1</a:t>
            </a:r>
            <a:r>
              <a:rPr lang="en-US" sz="2000" baseline="30000" dirty="0"/>
              <a:t>st</a:t>
            </a:r>
            <a:r>
              <a:rPr lang="en-US" sz="2000" dirty="0"/>
              <a:t> and 2</a:t>
            </a:r>
            <a:r>
              <a:rPr lang="en-US" sz="2000" baseline="30000" dirty="0"/>
              <a:t>nd</a:t>
            </a:r>
            <a:r>
              <a:rPr lang="en-US" sz="2000" dirty="0"/>
              <a:t> places are shown in </a:t>
            </a:r>
          </a:p>
          <a:p>
            <a:r>
              <a:rPr lang="en-US" sz="2000" dirty="0">
                <a:solidFill>
                  <a:schemeClr val="accent1"/>
                </a:solidFill>
              </a:rPr>
              <a:t>blue</a:t>
            </a:r>
            <a:r>
              <a:rPr lang="en-US" sz="2000" dirty="0"/>
              <a:t> and </a:t>
            </a:r>
            <a:r>
              <a:rPr lang="en-US" sz="2000" dirty="0">
                <a:solidFill>
                  <a:srgbClr val="FF0000"/>
                </a:solidFill>
              </a:rPr>
              <a:t>red </a:t>
            </a:r>
            <a:r>
              <a:rPr lang="en-US" sz="2000" dirty="0"/>
              <a:t>respectively</a:t>
            </a:r>
          </a:p>
        </p:txBody>
      </p:sp>
      <p:sp>
        <p:nvSpPr>
          <p:cNvPr id="3" name="Footer Placeholder 2">
            <a:extLst>
              <a:ext uri="{FF2B5EF4-FFF2-40B4-BE49-F238E27FC236}">
                <a16:creationId xmlns:a16="http://schemas.microsoft.com/office/drawing/2014/main" id="{45285B4F-FD0A-DAFE-EC77-BF164287E3DE}"/>
              </a:ext>
            </a:extLst>
          </p:cNvPr>
          <p:cNvSpPr>
            <a:spLocks noGrp="1"/>
          </p:cNvSpPr>
          <p:nvPr>
            <p:ph type="ftr" sz="quarter" idx="11"/>
          </p:nvPr>
        </p:nvSpPr>
        <p:spPr>
          <a:xfrm>
            <a:off x="4050175" y="6492874"/>
            <a:ext cx="4114800" cy="365125"/>
          </a:xfrm>
        </p:spPr>
        <p:txBody>
          <a:bodyPr/>
          <a:lstStyle/>
          <a:p>
            <a:r>
              <a:rPr lang="en-US" noProof="1">
                <a:solidFill>
                  <a:schemeClr val="bg1"/>
                </a:solidFill>
              </a:rPr>
              <a:t>Hieu </a:t>
            </a:r>
            <a:r>
              <a:rPr lang="vi-VN" noProof="1">
                <a:solidFill>
                  <a:schemeClr val="bg1"/>
                </a:solidFill>
              </a:rPr>
              <a:t>Nguyen et al.</a:t>
            </a:r>
          </a:p>
        </p:txBody>
      </p:sp>
    </p:spTree>
    <p:extLst>
      <p:ext uri="{BB962C8B-B14F-4D97-AF65-F5344CB8AC3E}">
        <p14:creationId xmlns:p14="http://schemas.microsoft.com/office/powerpoint/2010/main" val="8772595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B39C71A-2837-E0CE-E3F2-B7D7480C1C52}"/>
              </a:ext>
            </a:extLst>
          </p:cNvPr>
          <p:cNvSpPr/>
          <p:nvPr/>
        </p:nvSpPr>
        <p:spPr>
          <a:xfrm>
            <a:off x="0" y="-1"/>
            <a:ext cx="12192000" cy="105205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4400" dirty="0">
                <a:latin typeface="+mj-lt"/>
              </a:rPr>
              <a:t>Experiments</a:t>
            </a:r>
            <a:endParaRPr lang="vi-VN" sz="4400" dirty="0">
              <a:latin typeface="+mj-lt"/>
            </a:endParaRPr>
          </a:p>
        </p:txBody>
      </p:sp>
      <p:sp>
        <p:nvSpPr>
          <p:cNvPr id="7" name="Rectangle 6">
            <a:extLst>
              <a:ext uri="{FF2B5EF4-FFF2-40B4-BE49-F238E27FC236}">
                <a16:creationId xmlns:a16="http://schemas.microsoft.com/office/drawing/2014/main" id="{2521990C-A790-5A0D-6EB0-7B5DF2C608C2}"/>
              </a:ext>
            </a:extLst>
          </p:cNvPr>
          <p:cNvSpPr/>
          <p:nvPr/>
        </p:nvSpPr>
        <p:spPr>
          <a:xfrm>
            <a:off x="0" y="6408420"/>
            <a:ext cx="12192000" cy="44958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Rectangle 7">
            <a:extLst>
              <a:ext uri="{FF2B5EF4-FFF2-40B4-BE49-F238E27FC236}">
                <a16:creationId xmlns:a16="http://schemas.microsoft.com/office/drawing/2014/main" id="{E66F7310-7772-478C-492D-F4F2D00625B9}"/>
              </a:ext>
            </a:extLst>
          </p:cNvPr>
          <p:cNvSpPr/>
          <p:nvPr/>
        </p:nvSpPr>
        <p:spPr>
          <a:xfrm>
            <a:off x="0" y="6338814"/>
            <a:ext cx="12192000" cy="69606"/>
          </a:xfrm>
          <a:prstGeom prst="rect">
            <a:avLst/>
          </a:prstGeom>
          <a:solidFill>
            <a:srgbClr val="1CADE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 name="Date Placeholder 1">
            <a:extLst>
              <a:ext uri="{FF2B5EF4-FFF2-40B4-BE49-F238E27FC236}">
                <a16:creationId xmlns:a16="http://schemas.microsoft.com/office/drawing/2014/main" id="{F007E63F-2F99-0DF2-3157-7F62CC989CD7}"/>
              </a:ext>
            </a:extLst>
          </p:cNvPr>
          <p:cNvSpPr>
            <a:spLocks noGrp="1"/>
          </p:cNvSpPr>
          <p:nvPr>
            <p:ph type="dt" sz="half" idx="10"/>
          </p:nvPr>
        </p:nvSpPr>
        <p:spPr>
          <a:xfrm>
            <a:off x="838200" y="6492875"/>
            <a:ext cx="2743200" cy="365125"/>
          </a:xfrm>
        </p:spPr>
        <p:txBody>
          <a:bodyPr/>
          <a:lstStyle/>
          <a:p>
            <a:r>
              <a:rPr lang="en-US" dirty="0">
                <a:solidFill>
                  <a:schemeClr val="bg1"/>
                </a:solidFill>
              </a:rPr>
              <a:t>December 24, 2023</a:t>
            </a:r>
            <a:endParaRPr lang="vi-VN" dirty="0">
              <a:solidFill>
                <a:schemeClr val="bg1"/>
              </a:solidFill>
            </a:endParaRPr>
          </a:p>
        </p:txBody>
      </p:sp>
      <p:sp>
        <p:nvSpPr>
          <p:cNvPr id="5" name="Slide Number Placeholder 4">
            <a:extLst>
              <a:ext uri="{FF2B5EF4-FFF2-40B4-BE49-F238E27FC236}">
                <a16:creationId xmlns:a16="http://schemas.microsoft.com/office/drawing/2014/main" id="{233F9517-F163-871B-7503-A10029E2A1D1}"/>
              </a:ext>
            </a:extLst>
          </p:cNvPr>
          <p:cNvSpPr>
            <a:spLocks noGrp="1"/>
          </p:cNvSpPr>
          <p:nvPr>
            <p:ph type="sldNum" sz="quarter" idx="12"/>
          </p:nvPr>
        </p:nvSpPr>
        <p:spPr>
          <a:xfrm>
            <a:off x="8610600" y="6492875"/>
            <a:ext cx="2743200" cy="365125"/>
          </a:xfrm>
        </p:spPr>
        <p:txBody>
          <a:bodyPr/>
          <a:lstStyle/>
          <a:p>
            <a:fld id="{C822574F-7C01-4250-A48D-F24754A704AB}" type="slidenum">
              <a:rPr lang="vi-VN" smtClean="0">
                <a:solidFill>
                  <a:schemeClr val="bg1"/>
                </a:solidFill>
              </a:rPr>
              <a:t>15</a:t>
            </a:fld>
            <a:endParaRPr lang="vi-VN" dirty="0">
              <a:solidFill>
                <a:schemeClr val="bg1"/>
              </a:solidFill>
            </a:endParaRPr>
          </a:p>
        </p:txBody>
      </p:sp>
      <p:sp>
        <p:nvSpPr>
          <p:cNvPr id="9" name="TextBox 8">
            <a:extLst>
              <a:ext uri="{FF2B5EF4-FFF2-40B4-BE49-F238E27FC236}">
                <a16:creationId xmlns:a16="http://schemas.microsoft.com/office/drawing/2014/main" id="{0E666BA5-32B6-E222-E06F-754D4D8CFA9E}"/>
              </a:ext>
            </a:extLst>
          </p:cNvPr>
          <p:cNvSpPr txBox="1"/>
          <p:nvPr/>
        </p:nvSpPr>
        <p:spPr>
          <a:xfrm>
            <a:off x="210823" y="1110473"/>
            <a:ext cx="9776457" cy="584775"/>
          </a:xfrm>
          <a:prstGeom prst="rect">
            <a:avLst/>
          </a:prstGeom>
          <a:noFill/>
        </p:spPr>
        <p:txBody>
          <a:bodyPr wrap="square" rtlCol="0">
            <a:spAutoFit/>
          </a:bodyPr>
          <a:lstStyle/>
          <a:p>
            <a:r>
              <a:rPr lang="en-US" sz="3200" dirty="0">
                <a:latin typeface="Arial" panose="020B0604020202020204" pitchFamily="34" charset="0"/>
              </a:rPr>
              <a:t>Results:</a:t>
            </a:r>
            <a:endParaRPr lang="en-US" sz="3200" dirty="0"/>
          </a:p>
        </p:txBody>
      </p:sp>
      <p:sp>
        <p:nvSpPr>
          <p:cNvPr id="24" name="TextBox 23">
            <a:extLst>
              <a:ext uri="{FF2B5EF4-FFF2-40B4-BE49-F238E27FC236}">
                <a16:creationId xmlns:a16="http://schemas.microsoft.com/office/drawing/2014/main" id="{0FD61A16-ACF8-E240-34C8-5D44DCB6A82B}"/>
              </a:ext>
            </a:extLst>
          </p:cNvPr>
          <p:cNvSpPr txBox="1"/>
          <p:nvPr/>
        </p:nvSpPr>
        <p:spPr>
          <a:xfrm>
            <a:off x="427300" y="2038565"/>
            <a:ext cx="4086828" cy="2554545"/>
          </a:xfrm>
          <a:prstGeom prst="rect">
            <a:avLst/>
          </a:prstGeom>
          <a:noFill/>
        </p:spPr>
        <p:txBody>
          <a:bodyPr wrap="square" rtlCol="0">
            <a:spAutoFit/>
          </a:bodyPr>
          <a:lstStyle/>
          <a:p>
            <a:pPr marL="342900" indent="-342900">
              <a:buFont typeface="Wingdings" panose="05000000000000000000" pitchFamily="2" charset="2"/>
              <a:buChar char="q"/>
            </a:pPr>
            <a:r>
              <a:rPr lang="en-US" sz="2000" dirty="0"/>
              <a:t>Detection methods </a:t>
            </a:r>
          </a:p>
          <a:p>
            <a:pPr marL="342900" indent="-342900">
              <a:buFont typeface="Wingdings" panose="05000000000000000000" pitchFamily="2" charset="2"/>
              <a:buChar char="q"/>
            </a:pPr>
            <a:r>
              <a:rPr lang="en-US" sz="2000" dirty="0"/>
              <a:t>Result on </a:t>
            </a:r>
            <a:r>
              <a:rPr lang="en-US" sz="2000" dirty="0" err="1"/>
              <a:t>VinText</a:t>
            </a:r>
            <a:endParaRPr lang="en-US" sz="2000" dirty="0"/>
          </a:p>
          <a:p>
            <a:pPr marL="342900" indent="-342900">
              <a:buFont typeface="Wingdings" panose="05000000000000000000" pitchFamily="2" charset="2"/>
              <a:buChar char="q"/>
            </a:pPr>
            <a:r>
              <a:rPr lang="en-US" sz="2000" dirty="0"/>
              <a:t>Contain:</a:t>
            </a:r>
          </a:p>
          <a:p>
            <a:pPr marL="800100" lvl="1" indent="-342900">
              <a:buFont typeface="Wingdings" panose="05000000000000000000" pitchFamily="2" charset="2"/>
              <a:buChar char="§"/>
            </a:pPr>
            <a:r>
              <a:rPr lang="en-US" sz="2000" dirty="0"/>
              <a:t>Use pre-trained model only</a:t>
            </a:r>
          </a:p>
          <a:p>
            <a:pPr marL="800100" lvl="1" indent="-342900">
              <a:buFont typeface="Wingdings" panose="05000000000000000000" pitchFamily="2" charset="2"/>
              <a:buChar char="§"/>
            </a:pPr>
            <a:r>
              <a:rPr lang="en-US" sz="2000" dirty="0"/>
              <a:t>Use Pre-trained model and train on </a:t>
            </a:r>
            <a:r>
              <a:rPr lang="en-US" sz="2000" dirty="0" err="1"/>
              <a:t>VinText</a:t>
            </a:r>
            <a:endParaRPr lang="en-US" sz="2000" dirty="0"/>
          </a:p>
          <a:p>
            <a:pPr marL="342900" indent="-342900">
              <a:buFont typeface="Wingdings" panose="05000000000000000000" pitchFamily="2" charset="2"/>
              <a:buChar char="q"/>
            </a:pPr>
            <a:r>
              <a:rPr lang="en-US" sz="2000" dirty="0"/>
              <a:t>1</a:t>
            </a:r>
            <a:r>
              <a:rPr lang="en-US" sz="2000" baseline="30000" dirty="0"/>
              <a:t>st</a:t>
            </a:r>
            <a:r>
              <a:rPr lang="en-US" sz="2000" dirty="0"/>
              <a:t> and 2</a:t>
            </a:r>
            <a:r>
              <a:rPr lang="en-US" sz="2000" baseline="30000" dirty="0"/>
              <a:t>nd</a:t>
            </a:r>
            <a:r>
              <a:rPr lang="en-US" sz="2000" dirty="0"/>
              <a:t> places are shown in </a:t>
            </a:r>
            <a:r>
              <a:rPr lang="en-US" sz="2000" dirty="0">
                <a:solidFill>
                  <a:schemeClr val="accent1"/>
                </a:solidFill>
              </a:rPr>
              <a:t>blue</a:t>
            </a:r>
            <a:r>
              <a:rPr lang="en-US" sz="2000" dirty="0"/>
              <a:t> and </a:t>
            </a:r>
            <a:r>
              <a:rPr lang="en-US" sz="2000" dirty="0">
                <a:solidFill>
                  <a:srgbClr val="FF0000"/>
                </a:solidFill>
              </a:rPr>
              <a:t>red </a:t>
            </a:r>
            <a:r>
              <a:rPr lang="en-US" sz="2000" dirty="0"/>
              <a:t>respectively</a:t>
            </a:r>
          </a:p>
        </p:txBody>
      </p:sp>
      <p:pic>
        <p:nvPicPr>
          <p:cNvPr id="12" name="Picture 11">
            <a:extLst>
              <a:ext uri="{FF2B5EF4-FFF2-40B4-BE49-F238E27FC236}">
                <a16:creationId xmlns:a16="http://schemas.microsoft.com/office/drawing/2014/main" id="{6D8642C6-057A-5847-3DF9-324DAD611E46}"/>
              </a:ext>
            </a:extLst>
          </p:cNvPr>
          <p:cNvPicPr>
            <a:picLocks noChangeAspect="1"/>
          </p:cNvPicPr>
          <p:nvPr/>
        </p:nvPicPr>
        <p:blipFill>
          <a:blip r:embed="rId3"/>
          <a:stretch>
            <a:fillRect/>
          </a:stretch>
        </p:blipFill>
        <p:spPr>
          <a:xfrm>
            <a:off x="4514128" y="1959288"/>
            <a:ext cx="7387803" cy="2724337"/>
          </a:xfrm>
          <a:prstGeom prst="rect">
            <a:avLst/>
          </a:prstGeom>
        </p:spPr>
      </p:pic>
      <p:sp>
        <p:nvSpPr>
          <p:cNvPr id="3" name="Footer Placeholder 2">
            <a:extLst>
              <a:ext uri="{FF2B5EF4-FFF2-40B4-BE49-F238E27FC236}">
                <a16:creationId xmlns:a16="http://schemas.microsoft.com/office/drawing/2014/main" id="{46FA8DD3-00D0-AB29-A034-29BCB5F3B328}"/>
              </a:ext>
            </a:extLst>
          </p:cNvPr>
          <p:cNvSpPr>
            <a:spLocks noGrp="1"/>
          </p:cNvSpPr>
          <p:nvPr>
            <p:ph type="ftr" sz="quarter" idx="11"/>
          </p:nvPr>
        </p:nvSpPr>
        <p:spPr>
          <a:xfrm>
            <a:off x="4050175" y="6492874"/>
            <a:ext cx="4114800" cy="365125"/>
          </a:xfrm>
        </p:spPr>
        <p:txBody>
          <a:bodyPr/>
          <a:lstStyle/>
          <a:p>
            <a:r>
              <a:rPr lang="en-US" noProof="1">
                <a:solidFill>
                  <a:schemeClr val="bg1"/>
                </a:solidFill>
              </a:rPr>
              <a:t>Hieu </a:t>
            </a:r>
            <a:r>
              <a:rPr lang="vi-VN" noProof="1">
                <a:solidFill>
                  <a:schemeClr val="bg1"/>
                </a:solidFill>
              </a:rPr>
              <a:t>Nguyen et al.</a:t>
            </a:r>
          </a:p>
        </p:txBody>
      </p:sp>
    </p:spTree>
    <p:extLst>
      <p:ext uri="{BB962C8B-B14F-4D97-AF65-F5344CB8AC3E}">
        <p14:creationId xmlns:p14="http://schemas.microsoft.com/office/powerpoint/2010/main" val="6758404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B39C71A-2837-E0CE-E3F2-B7D7480C1C52}"/>
              </a:ext>
            </a:extLst>
          </p:cNvPr>
          <p:cNvSpPr/>
          <p:nvPr/>
        </p:nvSpPr>
        <p:spPr>
          <a:xfrm>
            <a:off x="0" y="-1"/>
            <a:ext cx="12192000" cy="105205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4400" dirty="0">
                <a:latin typeface="+mj-lt"/>
              </a:rPr>
              <a:t>Experiments</a:t>
            </a:r>
            <a:endParaRPr lang="vi-VN" sz="4400" dirty="0">
              <a:latin typeface="+mj-lt"/>
            </a:endParaRPr>
          </a:p>
        </p:txBody>
      </p:sp>
      <p:sp>
        <p:nvSpPr>
          <p:cNvPr id="7" name="Rectangle 6">
            <a:extLst>
              <a:ext uri="{FF2B5EF4-FFF2-40B4-BE49-F238E27FC236}">
                <a16:creationId xmlns:a16="http://schemas.microsoft.com/office/drawing/2014/main" id="{2521990C-A790-5A0D-6EB0-7B5DF2C608C2}"/>
              </a:ext>
            </a:extLst>
          </p:cNvPr>
          <p:cNvSpPr/>
          <p:nvPr/>
        </p:nvSpPr>
        <p:spPr>
          <a:xfrm>
            <a:off x="0" y="6408420"/>
            <a:ext cx="12192000" cy="44958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Rectangle 7">
            <a:extLst>
              <a:ext uri="{FF2B5EF4-FFF2-40B4-BE49-F238E27FC236}">
                <a16:creationId xmlns:a16="http://schemas.microsoft.com/office/drawing/2014/main" id="{E66F7310-7772-478C-492D-F4F2D00625B9}"/>
              </a:ext>
            </a:extLst>
          </p:cNvPr>
          <p:cNvSpPr/>
          <p:nvPr/>
        </p:nvSpPr>
        <p:spPr>
          <a:xfrm>
            <a:off x="0" y="6338814"/>
            <a:ext cx="12192000" cy="69606"/>
          </a:xfrm>
          <a:prstGeom prst="rect">
            <a:avLst/>
          </a:prstGeom>
          <a:solidFill>
            <a:srgbClr val="1CADE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 name="Date Placeholder 1">
            <a:extLst>
              <a:ext uri="{FF2B5EF4-FFF2-40B4-BE49-F238E27FC236}">
                <a16:creationId xmlns:a16="http://schemas.microsoft.com/office/drawing/2014/main" id="{F007E63F-2F99-0DF2-3157-7F62CC989CD7}"/>
              </a:ext>
            </a:extLst>
          </p:cNvPr>
          <p:cNvSpPr>
            <a:spLocks noGrp="1"/>
          </p:cNvSpPr>
          <p:nvPr>
            <p:ph type="dt" sz="half" idx="10"/>
          </p:nvPr>
        </p:nvSpPr>
        <p:spPr>
          <a:xfrm>
            <a:off x="838200" y="6492875"/>
            <a:ext cx="2743200" cy="365125"/>
          </a:xfrm>
        </p:spPr>
        <p:txBody>
          <a:bodyPr/>
          <a:lstStyle/>
          <a:p>
            <a:r>
              <a:rPr lang="en-US" dirty="0">
                <a:solidFill>
                  <a:schemeClr val="bg1"/>
                </a:solidFill>
              </a:rPr>
              <a:t>December 24, 2023</a:t>
            </a:r>
            <a:endParaRPr lang="vi-VN" dirty="0">
              <a:solidFill>
                <a:schemeClr val="bg1"/>
              </a:solidFill>
            </a:endParaRPr>
          </a:p>
        </p:txBody>
      </p:sp>
      <p:sp>
        <p:nvSpPr>
          <p:cNvPr id="5" name="Slide Number Placeholder 4">
            <a:extLst>
              <a:ext uri="{FF2B5EF4-FFF2-40B4-BE49-F238E27FC236}">
                <a16:creationId xmlns:a16="http://schemas.microsoft.com/office/drawing/2014/main" id="{233F9517-F163-871B-7503-A10029E2A1D1}"/>
              </a:ext>
            </a:extLst>
          </p:cNvPr>
          <p:cNvSpPr>
            <a:spLocks noGrp="1"/>
          </p:cNvSpPr>
          <p:nvPr>
            <p:ph type="sldNum" sz="quarter" idx="12"/>
          </p:nvPr>
        </p:nvSpPr>
        <p:spPr>
          <a:xfrm>
            <a:off x="8610600" y="6492875"/>
            <a:ext cx="2743200" cy="365125"/>
          </a:xfrm>
        </p:spPr>
        <p:txBody>
          <a:bodyPr/>
          <a:lstStyle/>
          <a:p>
            <a:fld id="{C822574F-7C01-4250-A48D-F24754A704AB}" type="slidenum">
              <a:rPr lang="vi-VN" smtClean="0">
                <a:solidFill>
                  <a:schemeClr val="bg1"/>
                </a:solidFill>
              </a:rPr>
              <a:t>16</a:t>
            </a:fld>
            <a:endParaRPr lang="vi-VN" dirty="0">
              <a:solidFill>
                <a:schemeClr val="bg1"/>
              </a:solidFill>
            </a:endParaRPr>
          </a:p>
        </p:txBody>
      </p:sp>
      <p:sp>
        <p:nvSpPr>
          <p:cNvPr id="9" name="TextBox 8">
            <a:extLst>
              <a:ext uri="{FF2B5EF4-FFF2-40B4-BE49-F238E27FC236}">
                <a16:creationId xmlns:a16="http://schemas.microsoft.com/office/drawing/2014/main" id="{0E666BA5-32B6-E222-E06F-754D4D8CFA9E}"/>
              </a:ext>
            </a:extLst>
          </p:cNvPr>
          <p:cNvSpPr txBox="1"/>
          <p:nvPr/>
        </p:nvSpPr>
        <p:spPr>
          <a:xfrm>
            <a:off x="210823" y="1110473"/>
            <a:ext cx="9776457" cy="584775"/>
          </a:xfrm>
          <a:prstGeom prst="rect">
            <a:avLst/>
          </a:prstGeom>
          <a:noFill/>
        </p:spPr>
        <p:txBody>
          <a:bodyPr wrap="square" rtlCol="0">
            <a:spAutoFit/>
          </a:bodyPr>
          <a:lstStyle/>
          <a:p>
            <a:r>
              <a:rPr lang="en-US" sz="3200" dirty="0">
                <a:latin typeface="Arial" panose="020B0604020202020204" pitchFamily="34" charset="0"/>
              </a:rPr>
              <a:t>Results:</a:t>
            </a:r>
            <a:endParaRPr lang="en-US" sz="3200" dirty="0"/>
          </a:p>
        </p:txBody>
      </p:sp>
      <p:sp>
        <p:nvSpPr>
          <p:cNvPr id="24" name="TextBox 23">
            <a:extLst>
              <a:ext uri="{FF2B5EF4-FFF2-40B4-BE49-F238E27FC236}">
                <a16:creationId xmlns:a16="http://schemas.microsoft.com/office/drawing/2014/main" id="{0FD61A16-ACF8-E240-34C8-5D44DCB6A82B}"/>
              </a:ext>
            </a:extLst>
          </p:cNvPr>
          <p:cNvSpPr txBox="1"/>
          <p:nvPr/>
        </p:nvSpPr>
        <p:spPr>
          <a:xfrm>
            <a:off x="496748" y="2064217"/>
            <a:ext cx="3924781" cy="1631216"/>
          </a:xfrm>
          <a:prstGeom prst="rect">
            <a:avLst/>
          </a:prstGeom>
          <a:noFill/>
        </p:spPr>
        <p:txBody>
          <a:bodyPr wrap="square" rtlCol="0">
            <a:spAutoFit/>
          </a:bodyPr>
          <a:lstStyle/>
          <a:p>
            <a:pPr marL="342900" indent="-342900">
              <a:buFont typeface="Wingdings" panose="05000000000000000000" pitchFamily="2" charset="2"/>
              <a:buChar char="q"/>
            </a:pPr>
            <a:r>
              <a:rPr lang="en-US" sz="2000" dirty="0"/>
              <a:t>Scene text spotting results </a:t>
            </a:r>
          </a:p>
          <a:p>
            <a:pPr marL="342900" indent="-342900">
              <a:buFont typeface="Wingdings" panose="05000000000000000000" pitchFamily="2" charset="2"/>
              <a:buChar char="q"/>
            </a:pPr>
            <a:r>
              <a:rPr lang="en-US" sz="2000" dirty="0"/>
              <a:t>Result on </a:t>
            </a:r>
            <a:r>
              <a:rPr lang="en-US" sz="2000" dirty="0" err="1"/>
              <a:t>VinText</a:t>
            </a:r>
            <a:endParaRPr lang="en-US" sz="2000" dirty="0"/>
          </a:p>
          <a:p>
            <a:pPr marL="342900" indent="-342900">
              <a:buFont typeface="Wingdings" panose="05000000000000000000" pitchFamily="2" charset="2"/>
              <a:buChar char="q"/>
            </a:pPr>
            <a:r>
              <a:rPr lang="en-US" sz="2000" dirty="0"/>
              <a:t>Boosting CA, F-measure </a:t>
            </a:r>
          </a:p>
          <a:p>
            <a:pPr marL="342900" indent="-342900">
              <a:buFont typeface="Wingdings" panose="05000000000000000000" pitchFamily="2" charset="2"/>
              <a:buChar char="q"/>
            </a:pPr>
            <a:r>
              <a:rPr lang="en-US" sz="2000" dirty="0"/>
              <a:t>up to 4-5%</a:t>
            </a:r>
          </a:p>
          <a:p>
            <a:endParaRPr lang="en-US" sz="2000" dirty="0"/>
          </a:p>
        </p:txBody>
      </p:sp>
      <p:pic>
        <p:nvPicPr>
          <p:cNvPr id="10" name="Picture 9">
            <a:extLst>
              <a:ext uri="{FF2B5EF4-FFF2-40B4-BE49-F238E27FC236}">
                <a16:creationId xmlns:a16="http://schemas.microsoft.com/office/drawing/2014/main" id="{2BE2B8A7-6F56-A830-37C3-FD49E25E1147}"/>
              </a:ext>
            </a:extLst>
          </p:cNvPr>
          <p:cNvPicPr>
            <a:picLocks noChangeAspect="1"/>
          </p:cNvPicPr>
          <p:nvPr/>
        </p:nvPicPr>
        <p:blipFill>
          <a:blip r:embed="rId3"/>
          <a:stretch>
            <a:fillRect/>
          </a:stretch>
        </p:blipFill>
        <p:spPr>
          <a:xfrm>
            <a:off x="4713902" y="2016150"/>
            <a:ext cx="7272536" cy="3358565"/>
          </a:xfrm>
          <a:prstGeom prst="rect">
            <a:avLst/>
          </a:prstGeom>
        </p:spPr>
      </p:pic>
      <p:sp>
        <p:nvSpPr>
          <p:cNvPr id="3" name="Footer Placeholder 2">
            <a:extLst>
              <a:ext uri="{FF2B5EF4-FFF2-40B4-BE49-F238E27FC236}">
                <a16:creationId xmlns:a16="http://schemas.microsoft.com/office/drawing/2014/main" id="{47E0ADCF-5113-E32D-C7A5-4975F063DBD6}"/>
              </a:ext>
            </a:extLst>
          </p:cNvPr>
          <p:cNvSpPr>
            <a:spLocks noGrp="1"/>
          </p:cNvSpPr>
          <p:nvPr>
            <p:ph type="ftr" sz="quarter" idx="11"/>
          </p:nvPr>
        </p:nvSpPr>
        <p:spPr>
          <a:xfrm>
            <a:off x="4050175" y="6492874"/>
            <a:ext cx="4114800" cy="365125"/>
          </a:xfrm>
        </p:spPr>
        <p:txBody>
          <a:bodyPr/>
          <a:lstStyle/>
          <a:p>
            <a:r>
              <a:rPr lang="en-US" noProof="1">
                <a:solidFill>
                  <a:schemeClr val="bg1"/>
                </a:solidFill>
              </a:rPr>
              <a:t>Hieu </a:t>
            </a:r>
            <a:r>
              <a:rPr lang="vi-VN" noProof="1">
                <a:solidFill>
                  <a:schemeClr val="bg1"/>
                </a:solidFill>
              </a:rPr>
              <a:t>Nguyen et al.</a:t>
            </a:r>
          </a:p>
        </p:txBody>
      </p:sp>
    </p:spTree>
    <p:extLst>
      <p:ext uri="{BB962C8B-B14F-4D97-AF65-F5344CB8AC3E}">
        <p14:creationId xmlns:p14="http://schemas.microsoft.com/office/powerpoint/2010/main" val="20341136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B39C71A-2837-E0CE-E3F2-B7D7480C1C52}"/>
              </a:ext>
            </a:extLst>
          </p:cNvPr>
          <p:cNvSpPr/>
          <p:nvPr/>
        </p:nvSpPr>
        <p:spPr>
          <a:xfrm>
            <a:off x="0" y="-1"/>
            <a:ext cx="12192000" cy="105205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4400" dirty="0">
                <a:latin typeface="+mj-lt"/>
              </a:rPr>
              <a:t>Experiments</a:t>
            </a:r>
            <a:endParaRPr lang="vi-VN" sz="4400" dirty="0">
              <a:latin typeface="+mj-lt"/>
            </a:endParaRPr>
          </a:p>
        </p:txBody>
      </p:sp>
      <p:sp>
        <p:nvSpPr>
          <p:cNvPr id="7" name="Rectangle 6">
            <a:extLst>
              <a:ext uri="{FF2B5EF4-FFF2-40B4-BE49-F238E27FC236}">
                <a16:creationId xmlns:a16="http://schemas.microsoft.com/office/drawing/2014/main" id="{2521990C-A790-5A0D-6EB0-7B5DF2C608C2}"/>
              </a:ext>
            </a:extLst>
          </p:cNvPr>
          <p:cNvSpPr/>
          <p:nvPr/>
        </p:nvSpPr>
        <p:spPr>
          <a:xfrm>
            <a:off x="0" y="6408420"/>
            <a:ext cx="12192000" cy="44958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Rectangle 7">
            <a:extLst>
              <a:ext uri="{FF2B5EF4-FFF2-40B4-BE49-F238E27FC236}">
                <a16:creationId xmlns:a16="http://schemas.microsoft.com/office/drawing/2014/main" id="{E66F7310-7772-478C-492D-F4F2D00625B9}"/>
              </a:ext>
            </a:extLst>
          </p:cNvPr>
          <p:cNvSpPr/>
          <p:nvPr/>
        </p:nvSpPr>
        <p:spPr>
          <a:xfrm>
            <a:off x="0" y="6338814"/>
            <a:ext cx="12192000" cy="69606"/>
          </a:xfrm>
          <a:prstGeom prst="rect">
            <a:avLst/>
          </a:prstGeom>
          <a:solidFill>
            <a:srgbClr val="1CADE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 name="Date Placeholder 1">
            <a:extLst>
              <a:ext uri="{FF2B5EF4-FFF2-40B4-BE49-F238E27FC236}">
                <a16:creationId xmlns:a16="http://schemas.microsoft.com/office/drawing/2014/main" id="{F007E63F-2F99-0DF2-3157-7F62CC989CD7}"/>
              </a:ext>
            </a:extLst>
          </p:cNvPr>
          <p:cNvSpPr>
            <a:spLocks noGrp="1"/>
          </p:cNvSpPr>
          <p:nvPr>
            <p:ph type="dt" sz="half" idx="10"/>
          </p:nvPr>
        </p:nvSpPr>
        <p:spPr>
          <a:xfrm>
            <a:off x="838200" y="6492875"/>
            <a:ext cx="2743200" cy="365125"/>
          </a:xfrm>
        </p:spPr>
        <p:txBody>
          <a:bodyPr/>
          <a:lstStyle/>
          <a:p>
            <a:r>
              <a:rPr lang="en-US" dirty="0">
                <a:solidFill>
                  <a:schemeClr val="bg1"/>
                </a:solidFill>
              </a:rPr>
              <a:t>December 24, 2023</a:t>
            </a:r>
            <a:endParaRPr lang="vi-VN" dirty="0">
              <a:solidFill>
                <a:schemeClr val="bg1"/>
              </a:solidFill>
            </a:endParaRPr>
          </a:p>
        </p:txBody>
      </p:sp>
      <p:sp>
        <p:nvSpPr>
          <p:cNvPr id="5" name="Slide Number Placeholder 4">
            <a:extLst>
              <a:ext uri="{FF2B5EF4-FFF2-40B4-BE49-F238E27FC236}">
                <a16:creationId xmlns:a16="http://schemas.microsoft.com/office/drawing/2014/main" id="{233F9517-F163-871B-7503-A10029E2A1D1}"/>
              </a:ext>
            </a:extLst>
          </p:cNvPr>
          <p:cNvSpPr>
            <a:spLocks noGrp="1"/>
          </p:cNvSpPr>
          <p:nvPr>
            <p:ph type="sldNum" sz="quarter" idx="12"/>
          </p:nvPr>
        </p:nvSpPr>
        <p:spPr>
          <a:xfrm>
            <a:off x="8610600" y="6492875"/>
            <a:ext cx="2743200" cy="365125"/>
          </a:xfrm>
        </p:spPr>
        <p:txBody>
          <a:bodyPr/>
          <a:lstStyle/>
          <a:p>
            <a:fld id="{C822574F-7C01-4250-A48D-F24754A704AB}" type="slidenum">
              <a:rPr lang="vi-VN" smtClean="0">
                <a:solidFill>
                  <a:schemeClr val="bg1"/>
                </a:solidFill>
              </a:rPr>
              <a:t>17</a:t>
            </a:fld>
            <a:endParaRPr lang="vi-VN" dirty="0">
              <a:solidFill>
                <a:schemeClr val="bg1"/>
              </a:solidFill>
            </a:endParaRPr>
          </a:p>
        </p:txBody>
      </p:sp>
      <p:sp>
        <p:nvSpPr>
          <p:cNvPr id="9" name="TextBox 8">
            <a:extLst>
              <a:ext uri="{FF2B5EF4-FFF2-40B4-BE49-F238E27FC236}">
                <a16:creationId xmlns:a16="http://schemas.microsoft.com/office/drawing/2014/main" id="{0E666BA5-32B6-E222-E06F-754D4D8CFA9E}"/>
              </a:ext>
            </a:extLst>
          </p:cNvPr>
          <p:cNvSpPr txBox="1"/>
          <p:nvPr/>
        </p:nvSpPr>
        <p:spPr>
          <a:xfrm>
            <a:off x="210823" y="1110473"/>
            <a:ext cx="3168985" cy="584775"/>
          </a:xfrm>
          <a:prstGeom prst="rect">
            <a:avLst/>
          </a:prstGeom>
          <a:noFill/>
        </p:spPr>
        <p:txBody>
          <a:bodyPr wrap="square" rtlCol="0">
            <a:spAutoFit/>
          </a:bodyPr>
          <a:lstStyle/>
          <a:p>
            <a:r>
              <a:rPr lang="en-US" sz="3200" dirty="0">
                <a:latin typeface="Arial" panose="020B0604020202020204" pitchFamily="34" charset="0"/>
              </a:rPr>
              <a:t>Visualization:</a:t>
            </a:r>
            <a:endParaRPr lang="en-US" sz="3200" dirty="0"/>
          </a:p>
        </p:txBody>
      </p:sp>
      <p:pic>
        <p:nvPicPr>
          <p:cNvPr id="13" name="Picture 12">
            <a:extLst>
              <a:ext uri="{FF2B5EF4-FFF2-40B4-BE49-F238E27FC236}">
                <a16:creationId xmlns:a16="http://schemas.microsoft.com/office/drawing/2014/main" id="{0D869CC4-7472-4B12-FA9C-AD46AD41CF86}"/>
              </a:ext>
            </a:extLst>
          </p:cNvPr>
          <p:cNvPicPr>
            <a:picLocks noChangeAspect="1"/>
          </p:cNvPicPr>
          <p:nvPr/>
        </p:nvPicPr>
        <p:blipFill>
          <a:blip r:embed="rId3"/>
          <a:stretch>
            <a:fillRect/>
          </a:stretch>
        </p:blipFill>
        <p:spPr>
          <a:xfrm>
            <a:off x="4381420" y="1154289"/>
            <a:ext cx="6529656" cy="2449981"/>
          </a:xfrm>
          <a:prstGeom prst="rect">
            <a:avLst/>
          </a:prstGeom>
        </p:spPr>
      </p:pic>
      <p:pic>
        <p:nvPicPr>
          <p:cNvPr id="17" name="Picture 16">
            <a:extLst>
              <a:ext uri="{FF2B5EF4-FFF2-40B4-BE49-F238E27FC236}">
                <a16:creationId xmlns:a16="http://schemas.microsoft.com/office/drawing/2014/main" id="{ACC1E864-51EE-FFC4-95CA-284268BEB246}"/>
              </a:ext>
            </a:extLst>
          </p:cNvPr>
          <p:cNvPicPr>
            <a:picLocks noChangeAspect="1"/>
          </p:cNvPicPr>
          <p:nvPr/>
        </p:nvPicPr>
        <p:blipFill>
          <a:blip r:embed="rId4"/>
          <a:stretch>
            <a:fillRect/>
          </a:stretch>
        </p:blipFill>
        <p:spPr>
          <a:xfrm>
            <a:off x="4381420" y="3801975"/>
            <a:ext cx="6541593" cy="2449981"/>
          </a:xfrm>
          <a:prstGeom prst="rect">
            <a:avLst/>
          </a:prstGeom>
        </p:spPr>
      </p:pic>
      <p:sp>
        <p:nvSpPr>
          <p:cNvPr id="18" name="TextBox 17">
            <a:extLst>
              <a:ext uri="{FF2B5EF4-FFF2-40B4-BE49-F238E27FC236}">
                <a16:creationId xmlns:a16="http://schemas.microsoft.com/office/drawing/2014/main" id="{D2F64D77-ADE5-2FB0-1A05-0B2C6C9D2A6B}"/>
              </a:ext>
            </a:extLst>
          </p:cNvPr>
          <p:cNvSpPr txBox="1"/>
          <p:nvPr/>
        </p:nvSpPr>
        <p:spPr>
          <a:xfrm>
            <a:off x="563293" y="2194614"/>
            <a:ext cx="2230098" cy="369332"/>
          </a:xfrm>
          <a:prstGeom prst="rect">
            <a:avLst/>
          </a:prstGeom>
          <a:noFill/>
        </p:spPr>
        <p:txBody>
          <a:bodyPr wrap="none" rtlCol="0">
            <a:spAutoFit/>
          </a:bodyPr>
          <a:lstStyle/>
          <a:p>
            <a:pPr marL="285750" indent="-285750">
              <a:buFont typeface="Wingdings" panose="05000000000000000000" pitchFamily="2" charset="2"/>
              <a:buChar char="q"/>
            </a:pPr>
            <a:r>
              <a:rPr lang="en-US" b="1" dirty="0"/>
              <a:t>DB++ and SPIN:</a:t>
            </a:r>
          </a:p>
        </p:txBody>
      </p:sp>
      <p:sp>
        <p:nvSpPr>
          <p:cNvPr id="19" name="TextBox 18">
            <a:extLst>
              <a:ext uri="{FF2B5EF4-FFF2-40B4-BE49-F238E27FC236}">
                <a16:creationId xmlns:a16="http://schemas.microsoft.com/office/drawing/2014/main" id="{79F7693F-CA11-8E4F-6C29-F6D2BD38A0E2}"/>
              </a:ext>
            </a:extLst>
          </p:cNvPr>
          <p:cNvSpPr txBox="1"/>
          <p:nvPr/>
        </p:nvSpPr>
        <p:spPr>
          <a:xfrm>
            <a:off x="563293" y="4842300"/>
            <a:ext cx="2537874" cy="369332"/>
          </a:xfrm>
          <a:prstGeom prst="rect">
            <a:avLst/>
          </a:prstGeom>
          <a:noFill/>
        </p:spPr>
        <p:txBody>
          <a:bodyPr wrap="none" rtlCol="0">
            <a:spAutoFit/>
          </a:bodyPr>
          <a:lstStyle/>
          <a:p>
            <a:pPr marL="285750" indent="-285750">
              <a:buFont typeface="Wingdings" panose="05000000000000000000" pitchFamily="2" charset="2"/>
              <a:buChar char="q"/>
            </a:pPr>
            <a:r>
              <a:rPr lang="en-US" b="1" dirty="0"/>
              <a:t>Ensemble method:</a:t>
            </a:r>
          </a:p>
        </p:txBody>
      </p:sp>
      <p:sp>
        <p:nvSpPr>
          <p:cNvPr id="3" name="Footer Placeholder 2">
            <a:extLst>
              <a:ext uri="{FF2B5EF4-FFF2-40B4-BE49-F238E27FC236}">
                <a16:creationId xmlns:a16="http://schemas.microsoft.com/office/drawing/2014/main" id="{9B7C1828-0CFA-B33D-5C7D-B21BA118BB31}"/>
              </a:ext>
            </a:extLst>
          </p:cNvPr>
          <p:cNvSpPr>
            <a:spLocks noGrp="1"/>
          </p:cNvSpPr>
          <p:nvPr>
            <p:ph type="ftr" sz="quarter" idx="11"/>
          </p:nvPr>
        </p:nvSpPr>
        <p:spPr>
          <a:xfrm>
            <a:off x="4050175" y="6492874"/>
            <a:ext cx="4114800" cy="365125"/>
          </a:xfrm>
        </p:spPr>
        <p:txBody>
          <a:bodyPr/>
          <a:lstStyle/>
          <a:p>
            <a:r>
              <a:rPr lang="en-US" noProof="1">
                <a:solidFill>
                  <a:schemeClr val="bg1"/>
                </a:solidFill>
              </a:rPr>
              <a:t>Hieu </a:t>
            </a:r>
            <a:r>
              <a:rPr lang="vi-VN" noProof="1">
                <a:solidFill>
                  <a:schemeClr val="bg1"/>
                </a:solidFill>
              </a:rPr>
              <a:t>Nguyen et al.</a:t>
            </a:r>
          </a:p>
        </p:txBody>
      </p:sp>
    </p:spTree>
    <p:extLst>
      <p:ext uri="{BB962C8B-B14F-4D97-AF65-F5344CB8AC3E}">
        <p14:creationId xmlns:p14="http://schemas.microsoft.com/office/powerpoint/2010/main" val="1377291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B39C71A-2837-E0CE-E3F2-B7D7480C1C52}"/>
              </a:ext>
            </a:extLst>
          </p:cNvPr>
          <p:cNvSpPr/>
          <p:nvPr/>
        </p:nvSpPr>
        <p:spPr>
          <a:xfrm>
            <a:off x="0" y="-1"/>
            <a:ext cx="12192000" cy="105205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4400" dirty="0">
                <a:latin typeface="+mj-lt"/>
              </a:rPr>
              <a:t>Conclusion</a:t>
            </a:r>
            <a:endParaRPr lang="vi-VN" sz="4400" dirty="0">
              <a:latin typeface="+mj-lt"/>
            </a:endParaRPr>
          </a:p>
        </p:txBody>
      </p:sp>
      <p:sp>
        <p:nvSpPr>
          <p:cNvPr id="7" name="Rectangle 6">
            <a:extLst>
              <a:ext uri="{FF2B5EF4-FFF2-40B4-BE49-F238E27FC236}">
                <a16:creationId xmlns:a16="http://schemas.microsoft.com/office/drawing/2014/main" id="{2521990C-A790-5A0D-6EB0-7B5DF2C608C2}"/>
              </a:ext>
            </a:extLst>
          </p:cNvPr>
          <p:cNvSpPr/>
          <p:nvPr/>
        </p:nvSpPr>
        <p:spPr>
          <a:xfrm>
            <a:off x="0" y="6408420"/>
            <a:ext cx="12192000" cy="44958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Rectangle 7">
            <a:extLst>
              <a:ext uri="{FF2B5EF4-FFF2-40B4-BE49-F238E27FC236}">
                <a16:creationId xmlns:a16="http://schemas.microsoft.com/office/drawing/2014/main" id="{E66F7310-7772-478C-492D-F4F2D00625B9}"/>
              </a:ext>
            </a:extLst>
          </p:cNvPr>
          <p:cNvSpPr/>
          <p:nvPr/>
        </p:nvSpPr>
        <p:spPr>
          <a:xfrm>
            <a:off x="0" y="6338814"/>
            <a:ext cx="12192000" cy="69606"/>
          </a:xfrm>
          <a:prstGeom prst="rect">
            <a:avLst/>
          </a:prstGeom>
          <a:solidFill>
            <a:srgbClr val="1CADE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 name="Date Placeholder 1">
            <a:extLst>
              <a:ext uri="{FF2B5EF4-FFF2-40B4-BE49-F238E27FC236}">
                <a16:creationId xmlns:a16="http://schemas.microsoft.com/office/drawing/2014/main" id="{F007E63F-2F99-0DF2-3157-7F62CC989CD7}"/>
              </a:ext>
            </a:extLst>
          </p:cNvPr>
          <p:cNvSpPr>
            <a:spLocks noGrp="1"/>
          </p:cNvSpPr>
          <p:nvPr>
            <p:ph type="dt" sz="half" idx="10"/>
          </p:nvPr>
        </p:nvSpPr>
        <p:spPr>
          <a:xfrm>
            <a:off x="838200" y="6492875"/>
            <a:ext cx="2743200" cy="365125"/>
          </a:xfrm>
        </p:spPr>
        <p:txBody>
          <a:bodyPr/>
          <a:lstStyle/>
          <a:p>
            <a:r>
              <a:rPr lang="en-US" dirty="0">
                <a:solidFill>
                  <a:schemeClr val="bg1"/>
                </a:solidFill>
              </a:rPr>
              <a:t>December 24, 2023</a:t>
            </a:r>
            <a:endParaRPr lang="vi-VN" dirty="0">
              <a:solidFill>
                <a:schemeClr val="bg1"/>
              </a:solidFill>
            </a:endParaRPr>
          </a:p>
        </p:txBody>
      </p:sp>
      <p:sp>
        <p:nvSpPr>
          <p:cNvPr id="5" name="Slide Number Placeholder 4">
            <a:extLst>
              <a:ext uri="{FF2B5EF4-FFF2-40B4-BE49-F238E27FC236}">
                <a16:creationId xmlns:a16="http://schemas.microsoft.com/office/drawing/2014/main" id="{233F9517-F163-871B-7503-A10029E2A1D1}"/>
              </a:ext>
            </a:extLst>
          </p:cNvPr>
          <p:cNvSpPr>
            <a:spLocks noGrp="1"/>
          </p:cNvSpPr>
          <p:nvPr>
            <p:ph type="sldNum" sz="quarter" idx="12"/>
          </p:nvPr>
        </p:nvSpPr>
        <p:spPr>
          <a:xfrm>
            <a:off x="8610600" y="6492875"/>
            <a:ext cx="2743200" cy="365125"/>
          </a:xfrm>
        </p:spPr>
        <p:txBody>
          <a:bodyPr/>
          <a:lstStyle/>
          <a:p>
            <a:fld id="{C822574F-7C01-4250-A48D-F24754A704AB}" type="slidenum">
              <a:rPr lang="vi-VN" smtClean="0">
                <a:solidFill>
                  <a:schemeClr val="bg1"/>
                </a:solidFill>
              </a:rPr>
              <a:t>18</a:t>
            </a:fld>
            <a:endParaRPr lang="vi-VN" dirty="0">
              <a:solidFill>
                <a:schemeClr val="bg1"/>
              </a:solidFill>
            </a:endParaRPr>
          </a:p>
        </p:txBody>
      </p:sp>
      <p:sp>
        <p:nvSpPr>
          <p:cNvPr id="6" name="TextBox 5">
            <a:extLst>
              <a:ext uri="{FF2B5EF4-FFF2-40B4-BE49-F238E27FC236}">
                <a16:creationId xmlns:a16="http://schemas.microsoft.com/office/drawing/2014/main" id="{0636440E-C529-1865-019C-90C2F109ABE1}"/>
              </a:ext>
            </a:extLst>
          </p:cNvPr>
          <p:cNvSpPr txBox="1"/>
          <p:nvPr/>
        </p:nvSpPr>
        <p:spPr>
          <a:xfrm>
            <a:off x="838200" y="4196463"/>
            <a:ext cx="11424213" cy="1692771"/>
          </a:xfrm>
          <a:prstGeom prst="rect">
            <a:avLst/>
          </a:prstGeom>
          <a:noFill/>
        </p:spPr>
        <p:txBody>
          <a:bodyPr wrap="square" rtlCol="0">
            <a:spAutoFit/>
          </a:bodyPr>
          <a:lstStyle/>
          <a:p>
            <a:r>
              <a:rPr lang="en-US" sz="2400" u="sng" dirty="0">
                <a:solidFill>
                  <a:srgbClr val="00B050"/>
                </a:solidFill>
              </a:rPr>
              <a:t>Future research</a:t>
            </a:r>
            <a:r>
              <a:rPr lang="en-US" sz="3200" dirty="0">
                <a:solidFill>
                  <a:srgbClr val="00B050"/>
                </a:solidFill>
                <a:latin typeface="Arial" panose="020B0604020202020204" pitchFamily="34" charset="0"/>
              </a:rPr>
              <a:t>:</a:t>
            </a:r>
          </a:p>
          <a:p>
            <a:pPr marL="342900" indent="-342900">
              <a:buFont typeface="Wingdings" panose="05000000000000000000" pitchFamily="2" charset="2"/>
              <a:buChar char="§"/>
            </a:pPr>
            <a:r>
              <a:rPr lang="en-US" sz="2400" dirty="0"/>
              <a:t>aim to address these challenges by focusing on enhancing spelling accuracy during word recognition</a:t>
            </a:r>
          </a:p>
          <a:p>
            <a:pPr marL="342900" indent="-342900">
              <a:buFont typeface="Wingdings" panose="05000000000000000000" pitchFamily="2" charset="2"/>
              <a:buChar char="§"/>
            </a:pPr>
            <a:r>
              <a:rPr lang="en-US" sz="2400" dirty="0"/>
              <a:t>reduce computational complexity of the ensemble model</a:t>
            </a:r>
          </a:p>
        </p:txBody>
      </p:sp>
      <p:sp>
        <p:nvSpPr>
          <p:cNvPr id="10" name="TextBox 9">
            <a:extLst>
              <a:ext uri="{FF2B5EF4-FFF2-40B4-BE49-F238E27FC236}">
                <a16:creationId xmlns:a16="http://schemas.microsoft.com/office/drawing/2014/main" id="{3D5AB9AB-AD2B-1E25-F3F8-CE42626251EC}"/>
              </a:ext>
            </a:extLst>
          </p:cNvPr>
          <p:cNvSpPr txBox="1"/>
          <p:nvPr/>
        </p:nvSpPr>
        <p:spPr>
          <a:xfrm>
            <a:off x="439838" y="1539433"/>
            <a:ext cx="10913962" cy="1569660"/>
          </a:xfrm>
          <a:prstGeom prst="rect">
            <a:avLst/>
          </a:prstGeom>
          <a:noFill/>
        </p:spPr>
        <p:txBody>
          <a:bodyPr wrap="square" rtlCol="0">
            <a:spAutoFit/>
          </a:bodyPr>
          <a:lstStyle/>
          <a:p>
            <a:pPr marL="342900" indent="-342900">
              <a:buFont typeface="Wingdings" panose="05000000000000000000" pitchFamily="2" charset="2"/>
              <a:buChar char="q"/>
            </a:pPr>
            <a:r>
              <a:rPr lang="en-US" sz="2400" dirty="0"/>
              <a:t>Proposed an ensemble learning framework for Vietnamese scene text spotting in urban environments</a:t>
            </a:r>
          </a:p>
          <a:p>
            <a:pPr marL="342900" indent="-342900">
              <a:buFont typeface="Wingdings" panose="05000000000000000000" pitchFamily="2" charset="2"/>
              <a:buChar char="q"/>
            </a:pPr>
            <a:r>
              <a:rPr lang="en-US" sz="2400" dirty="0"/>
              <a:t>The proposed technique demonstrates effectiveness of combining the strengths of different models</a:t>
            </a:r>
          </a:p>
        </p:txBody>
      </p:sp>
      <p:sp>
        <p:nvSpPr>
          <p:cNvPr id="11" name="TextBox 10">
            <a:extLst>
              <a:ext uri="{FF2B5EF4-FFF2-40B4-BE49-F238E27FC236}">
                <a16:creationId xmlns:a16="http://schemas.microsoft.com/office/drawing/2014/main" id="{55BBBF4C-CD5B-9751-FD43-80C7138A0061}"/>
              </a:ext>
            </a:extLst>
          </p:cNvPr>
          <p:cNvSpPr txBox="1"/>
          <p:nvPr/>
        </p:nvSpPr>
        <p:spPr>
          <a:xfrm>
            <a:off x="838200" y="3271491"/>
            <a:ext cx="11539959" cy="830997"/>
          </a:xfrm>
          <a:prstGeom prst="rect">
            <a:avLst/>
          </a:prstGeom>
          <a:noFill/>
        </p:spPr>
        <p:txBody>
          <a:bodyPr wrap="square" rtlCol="0">
            <a:spAutoFit/>
          </a:bodyPr>
          <a:lstStyle/>
          <a:p>
            <a:r>
              <a:rPr lang="en-US" sz="2400" u="sng" dirty="0">
                <a:solidFill>
                  <a:srgbClr val="FF0000"/>
                </a:solidFill>
                <a:latin typeface="+mj-lt"/>
                <a:cs typeface="Times New Roman" pitchFamily="18" charset="0"/>
              </a:rPr>
              <a:t>Drawbacks!</a:t>
            </a:r>
          </a:p>
          <a:p>
            <a:pPr marL="285750" indent="-285750">
              <a:buFont typeface="Wingdings" panose="05000000000000000000" pitchFamily="2" charset="2"/>
              <a:buChar char="§"/>
            </a:pPr>
            <a:r>
              <a:rPr lang="en-US" sz="2400" dirty="0">
                <a:latin typeface="+mj-lt"/>
              </a:rPr>
              <a:t>increase in computational complexity due to the integration of multiple models</a:t>
            </a:r>
          </a:p>
        </p:txBody>
      </p:sp>
      <p:sp>
        <p:nvSpPr>
          <p:cNvPr id="3" name="Footer Placeholder 2">
            <a:extLst>
              <a:ext uri="{FF2B5EF4-FFF2-40B4-BE49-F238E27FC236}">
                <a16:creationId xmlns:a16="http://schemas.microsoft.com/office/drawing/2014/main" id="{DF960F3F-09DF-4589-59C9-C9BD39AF5083}"/>
              </a:ext>
            </a:extLst>
          </p:cNvPr>
          <p:cNvSpPr>
            <a:spLocks noGrp="1"/>
          </p:cNvSpPr>
          <p:nvPr>
            <p:ph type="ftr" sz="quarter" idx="11"/>
          </p:nvPr>
        </p:nvSpPr>
        <p:spPr>
          <a:xfrm>
            <a:off x="4050175" y="6492874"/>
            <a:ext cx="4114800" cy="365125"/>
          </a:xfrm>
        </p:spPr>
        <p:txBody>
          <a:bodyPr/>
          <a:lstStyle/>
          <a:p>
            <a:r>
              <a:rPr lang="en-US" noProof="1">
                <a:solidFill>
                  <a:schemeClr val="bg1"/>
                </a:solidFill>
              </a:rPr>
              <a:t>Hieu </a:t>
            </a:r>
            <a:r>
              <a:rPr lang="vi-VN" noProof="1">
                <a:solidFill>
                  <a:schemeClr val="bg1"/>
                </a:solidFill>
              </a:rPr>
              <a:t>Nguyen et al.</a:t>
            </a:r>
          </a:p>
        </p:txBody>
      </p:sp>
    </p:spTree>
    <p:extLst>
      <p:ext uri="{BB962C8B-B14F-4D97-AF65-F5344CB8AC3E}">
        <p14:creationId xmlns:p14="http://schemas.microsoft.com/office/powerpoint/2010/main" val="9469532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B39C71A-2837-E0CE-E3F2-B7D7480C1C52}"/>
              </a:ext>
            </a:extLst>
          </p:cNvPr>
          <p:cNvSpPr/>
          <p:nvPr/>
        </p:nvSpPr>
        <p:spPr>
          <a:xfrm>
            <a:off x="0" y="-1"/>
            <a:ext cx="12192000" cy="105205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4400" dirty="0">
                <a:latin typeface="+mj-lt"/>
              </a:rPr>
              <a:t>Q &amp; A</a:t>
            </a:r>
            <a:endParaRPr lang="vi-VN" sz="4400" dirty="0">
              <a:latin typeface="+mj-lt"/>
            </a:endParaRPr>
          </a:p>
        </p:txBody>
      </p:sp>
      <p:sp>
        <p:nvSpPr>
          <p:cNvPr id="7" name="Rectangle 6">
            <a:extLst>
              <a:ext uri="{FF2B5EF4-FFF2-40B4-BE49-F238E27FC236}">
                <a16:creationId xmlns:a16="http://schemas.microsoft.com/office/drawing/2014/main" id="{2521990C-A790-5A0D-6EB0-7B5DF2C608C2}"/>
              </a:ext>
            </a:extLst>
          </p:cNvPr>
          <p:cNvSpPr/>
          <p:nvPr/>
        </p:nvSpPr>
        <p:spPr>
          <a:xfrm>
            <a:off x="0" y="6408420"/>
            <a:ext cx="12192000" cy="44958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Rectangle 7">
            <a:extLst>
              <a:ext uri="{FF2B5EF4-FFF2-40B4-BE49-F238E27FC236}">
                <a16:creationId xmlns:a16="http://schemas.microsoft.com/office/drawing/2014/main" id="{E66F7310-7772-478C-492D-F4F2D00625B9}"/>
              </a:ext>
            </a:extLst>
          </p:cNvPr>
          <p:cNvSpPr/>
          <p:nvPr/>
        </p:nvSpPr>
        <p:spPr>
          <a:xfrm>
            <a:off x="0" y="6338814"/>
            <a:ext cx="12192000" cy="69606"/>
          </a:xfrm>
          <a:prstGeom prst="rect">
            <a:avLst/>
          </a:prstGeom>
          <a:solidFill>
            <a:srgbClr val="1CADE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 name="Date Placeholder 1">
            <a:extLst>
              <a:ext uri="{FF2B5EF4-FFF2-40B4-BE49-F238E27FC236}">
                <a16:creationId xmlns:a16="http://schemas.microsoft.com/office/drawing/2014/main" id="{F007E63F-2F99-0DF2-3157-7F62CC989CD7}"/>
              </a:ext>
            </a:extLst>
          </p:cNvPr>
          <p:cNvSpPr>
            <a:spLocks noGrp="1"/>
          </p:cNvSpPr>
          <p:nvPr>
            <p:ph type="dt" sz="half" idx="10"/>
          </p:nvPr>
        </p:nvSpPr>
        <p:spPr>
          <a:xfrm>
            <a:off x="838200" y="6492875"/>
            <a:ext cx="2743200" cy="365125"/>
          </a:xfrm>
        </p:spPr>
        <p:txBody>
          <a:bodyPr/>
          <a:lstStyle/>
          <a:p>
            <a:r>
              <a:rPr lang="en-US" dirty="0">
                <a:solidFill>
                  <a:schemeClr val="bg1"/>
                </a:solidFill>
              </a:rPr>
              <a:t>December 24, 2023</a:t>
            </a:r>
            <a:endParaRPr lang="vi-VN" dirty="0">
              <a:solidFill>
                <a:schemeClr val="bg1"/>
              </a:solidFill>
            </a:endParaRPr>
          </a:p>
        </p:txBody>
      </p:sp>
      <p:sp>
        <p:nvSpPr>
          <p:cNvPr id="5" name="Slide Number Placeholder 4">
            <a:extLst>
              <a:ext uri="{FF2B5EF4-FFF2-40B4-BE49-F238E27FC236}">
                <a16:creationId xmlns:a16="http://schemas.microsoft.com/office/drawing/2014/main" id="{233F9517-F163-871B-7503-A10029E2A1D1}"/>
              </a:ext>
            </a:extLst>
          </p:cNvPr>
          <p:cNvSpPr>
            <a:spLocks noGrp="1"/>
          </p:cNvSpPr>
          <p:nvPr>
            <p:ph type="sldNum" sz="quarter" idx="12"/>
          </p:nvPr>
        </p:nvSpPr>
        <p:spPr>
          <a:xfrm>
            <a:off x="8610600" y="6492875"/>
            <a:ext cx="2743200" cy="365125"/>
          </a:xfrm>
        </p:spPr>
        <p:txBody>
          <a:bodyPr/>
          <a:lstStyle/>
          <a:p>
            <a:fld id="{C822574F-7C01-4250-A48D-F24754A704AB}" type="slidenum">
              <a:rPr lang="vi-VN" smtClean="0">
                <a:solidFill>
                  <a:schemeClr val="bg1"/>
                </a:solidFill>
              </a:rPr>
              <a:t>19</a:t>
            </a:fld>
            <a:endParaRPr lang="vi-VN" dirty="0">
              <a:solidFill>
                <a:schemeClr val="bg1"/>
              </a:solidFill>
            </a:endParaRPr>
          </a:p>
        </p:txBody>
      </p:sp>
      <p:sp>
        <p:nvSpPr>
          <p:cNvPr id="6" name="标题 1">
            <a:extLst>
              <a:ext uri="{FF2B5EF4-FFF2-40B4-BE49-F238E27FC236}">
                <a16:creationId xmlns:a16="http://schemas.microsoft.com/office/drawing/2014/main" id="{7D60CADA-AB41-0118-2A0B-94D552879DF2}"/>
              </a:ext>
            </a:extLst>
          </p:cNvPr>
          <p:cNvSpPr>
            <a:spLocks noGrp="1"/>
          </p:cNvSpPr>
          <p:nvPr>
            <p:ph type="ctrTitle"/>
          </p:nvPr>
        </p:nvSpPr>
        <p:spPr>
          <a:xfrm>
            <a:off x="2976880" y="1256716"/>
            <a:ext cx="6238240" cy="1771492"/>
          </a:xfrm>
        </p:spPr>
        <p:txBody>
          <a:bodyPr>
            <a:noAutofit/>
          </a:bodyPr>
          <a:lstStyle/>
          <a:p>
            <a:pPr marL="0" lvl="1" indent="0" algn="ctr">
              <a:buNone/>
            </a:pPr>
            <a:br>
              <a:rPr lang="en-US" sz="3600" dirty="0">
                <a:latin typeface="+mj-lt"/>
                <a:cs typeface="Times New Roman" pitchFamily="18" charset="0"/>
              </a:rPr>
            </a:br>
            <a:br>
              <a:rPr lang="en-US" sz="3600" dirty="0">
                <a:latin typeface="+mj-lt"/>
                <a:cs typeface="Times New Roman" pitchFamily="18" charset="0"/>
              </a:rPr>
            </a:br>
            <a:br>
              <a:rPr lang="en-US" sz="3600" dirty="0">
                <a:latin typeface="+mj-lt"/>
                <a:cs typeface="Times New Roman" pitchFamily="18" charset="0"/>
              </a:rPr>
            </a:br>
            <a:br>
              <a:rPr lang="en-US" sz="3600" dirty="0">
                <a:latin typeface="+mj-lt"/>
                <a:cs typeface="Times New Roman" pitchFamily="18" charset="0"/>
              </a:rPr>
            </a:br>
            <a:br>
              <a:rPr lang="en-US" sz="3600" dirty="0">
                <a:latin typeface="+mj-lt"/>
                <a:cs typeface="Times New Roman" pitchFamily="18" charset="0"/>
              </a:rPr>
            </a:br>
            <a:r>
              <a:rPr lang="en-US" sz="3600" dirty="0">
                <a:latin typeface="+mj-lt"/>
                <a:cs typeface="Times New Roman" pitchFamily="18" charset="0"/>
              </a:rPr>
              <a:t>Thank you for listening!</a:t>
            </a:r>
            <a:br>
              <a:rPr lang="en-US" sz="3600" dirty="0">
                <a:latin typeface="+mj-lt"/>
                <a:cs typeface="Times New Roman" pitchFamily="18" charset="0"/>
              </a:rPr>
            </a:br>
            <a:br>
              <a:rPr lang="en-US" sz="3600" dirty="0">
                <a:latin typeface="+mj-lt"/>
                <a:cs typeface="Times New Roman" pitchFamily="18" charset="0"/>
              </a:rPr>
            </a:br>
            <a:r>
              <a:rPr lang="en-US" sz="3600" dirty="0">
                <a:latin typeface="+mj-lt"/>
                <a:cs typeface="Times New Roman" pitchFamily="18" charset="0"/>
              </a:rPr>
              <a:t>Question?</a:t>
            </a:r>
          </a:p>
        </p:txBody>
      </p:sp>
      <p:pic>
        <p:nvPicPr>
          <p:cNvPr id="10" name="图形 5" descr="问号 纯色填充">
            <a:extLst>
              <a:ext uri="{FF2B5EF4-FFF2-40B4-BE49-F238E27FC236}">
                <a16:creationId xmlns:a16="http://schemas.microsoft.com/office/drawing/2014/main" id="{FDDC7469-BF73-619A-39E7-9C4DAC5BAC7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0924" y="3028208"/>
            <a:ext cx="2590151" cy="2590151"/>
          </a:xfrm>
          <a:prstGeom prst="rect">
            <a:avLst/>
          </a:prstGeom>
        </p:spPr>
      </p:pic>
      <p:sp>
        <p:nvSpPr>
          <p:cNvPr id="3" name="Footer Placeholder 2">
            <a:extLst>
              <a:ext uri="{FF2B5EF4-FFF2-40B4-BE49-F238E27FC236}">
                <a16:creationId xmlns:a16="http://schemas.microsoft.com/office/drawing/2014/main" id="{A2B727C3-A5A8-742A-FAE9-B4C265093324}"/>
              </a:ext>
            </a:extLst>
          </p:cNvPr>
          <p:cNvSpPr>
            <a:spLocks noGrp="1"/>
          </p:cNvSpPr>
          <p:nvPr>
            <p:ph type="ftr" sz="quarter" idx="11"/>
          </p:nvPr>
        </p:nvSpPr>
        <p:spPr>
          <a:xfrm>
            <a:off x="4050175" y="6492874"/>
            <a:ext cx="4114800" cy="365125"/>
          </a:xfrm>
        </p:spPr>
        <p:txBody>
          <a:bodyPr/>
          <a:lstStyle/>
          <a:p>
            <a:r>
              <a:rPr lang="en-US" noProof="1">
                <a:solidFill>
                  <a:schemeClr val="bg1"/>
                </a:solidFill>
              </a:rPr>
              <a:t>Hieu </a:t>
            </a:r>
            <a:r>
              <a:rPr lang="vi-VN" noProof="1">
                <a:solidFill>
                  <a:schemeClr val="bg1"/>
                </a:solidFill>
              </a:rPr>
              <a:t>Nguyen et al.</a:t>
            </a:r>
          </a:p>
        </p:txBody>
      </p:sp>
      <p:pic>
        <p:nvPicPr>
          <p:cNvPr id="11" name="Picture 10" descr="A white character with a green question mark&#10;&#10;Description automatically generated">
            <a:extLst>
              <a:ext uri="{FF2B5EF4-FFF2-40B4-BE49-F238E27FC236}">
                <a16:creationId xmlns:a16="http://schemas.microsoft.com/office/drawing/2014/main" id="{DD6B8BE7-D3B0-E9B7-812B-7F0726EBDC3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41302" y="3019685"/>
            <a:ext cx="2834026" cy="3107112"/>
          </a:xfrm>
          <a:prstGeom prst="rect">
            <a:avLst/>
          </a:prstGeom>
        </p:spPr>
      </p:pic>
    </p:spTree>
    <p:extLst>
      <p:ext uri="{BB962C8B-B14F-4D97-AF65-F5344CB8AC3E}">
        <p14:creationId xmlns:p14="http://schemas.microsoft.com/office/powerpoint/2010/main" val="13073418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B39C71A-2837-E0CE-E3F2-B7D7480C1C52}"/>
              </a:ext>
            </a:extLst>
          </p:cNvPr>
          <p:cNvSpPr/>
          <p:nvPr/>
        </p:nvSpPr>
        <p:spPr>
          <a:xfrm>
            <a:off x="0" y="-1"/>
            <a:ext cx="12192000" cy="105205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4400" dirty="0">
                <a:latin typeface="+mj-lt"/>
              </a:rPr>
              <a:t>Introduction</a:t>
            </a:r>
            <a:endParaRPr lang="vi-VN" sz="4400" dirty="0">
              <a:latin typeface="+mj-lt"/>
            </a:endParaRPr>
          </a:p>
        </p:txBody>
      </p:sp>
      <p:sp>
        <p:nvSpPr>
          <p:cNvPr id="7" name="Rectangle 6">
            <a:extLst>
              <a:ext uri="{FF2B5EF4-FFF2-40B4-BE49-F238E27FC236}">
                <a16:creationId xmlns:a16="http://schemas.microsoft.com/office/drawing/2014/main" id="{2521990C-A790-5A0D-6EB0-7B5DF2C608C2}"/>
              </a:ext>
            </a:extLst>
          </p:cNvPr>
          <p:cNvSpPr/>
          <p:nvPr/>
        </p:nvSpPr>
        <p:spPr>
          <a:xfrm>
            <a:off x="0" y="6408420"/>
            <a:ext cx="12192000" cy="44958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Rectangle 7">
            <a:extLst>
              <a:ext uri="{FF2B5EF4-FFF2-40B4-BE49-F238E27FC236}">
                <a16:creationId xmlns:a16="http://schemas.microsoft.com/office/drawing/2014/main" id="{E66F7310-7772-478C-492D-F4F2D00625B9}"/>
              </a:ext>
            </a:extLst>
          </p:cNvPr>
          <p:cNvSpPr/>
          <p:nvPr/>
        </p:nvSpPr>
        <p:spPr>
          <a:xfrm>
            <a:off x="0" y="6338814"/>
            <a:ext cx="12192000" cy="69606"/>
          </a:xfrm>
          <a:prstGeom prst="rect">
            <a:avLst/>
          </a:prstGeom>
          <a:solidFill>
            <a:srgbClr val="1CADE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 name="Date Placeholder 1">
            <a:extLst>
              <a:ext uri="{FF2B5EF4-FFF2-40B4-BE49-F238E27FC236}">
                <a16:creationId xmlns:a16="http://schemas.microsoft.com/office/drawing/2014/main" id="{F007E63F-2F99-0DF2-3157-7F62CC989CD7}"/>
              </a:ext>
            </a:extLst>
          </p:cNvPr>
          <p:cNvSpPr>
            <a:spLocks noGrp="1"/>
          </p:cNvSpPr>
          <p:nvPr>
            <p:ph type="dt" sz="half" idx="10"/>
          </p:nvPr>
        </p:nvSpPr>
        <p:spPr>
          <a:xfrm>
            <a:off x="838200" y="6492875"/>
            <a:ext cx="2743200" cy="365125"/>
          </a:xfrm>
        </p:spPr>
        <p:txBody>
          <a:bodyPr/>
          <a:lstStyle/>
          <a:p>
            <a:r>
              <a:rPr lang="en-US" dirty="0">
                <a:solidFill>
                  <a:schemeClr val="bg1"/>
                </a:solidFill>
              </a:rPr>
              <a:t>December 24, 2023</a:t>
            </a:r>
            <a:endParaRPr lang="vi-VN" dirty="0">
              <a:solidFill>
                <a:schemeClr val="bg1"/>
              </a:solidFill>
            </a:endParaRPr>
          </a:p>
        </p:txBody>
      </p:sp>
      <p:sp>
        <p:nvSpPr>
          <p:cNvPr id="3" name="Footer Placeholder 2">
            <a:extLst>
              <a:ext uri="{FF2B5EF4-FFF2-40B4-BE49-F238E27FC236}">
                <a16:creationId xmlns:a16="http://schemas.microsoft.com/office/drawing/2014/main" id="{91953BF1-DCD9-865A-57F6-5C32CA0965E4}"/>
              </a:ext>
            </a:extLst>
          </p:cNvPr>
          <p:cNvSpPr>
            <a:spLocks noGrp="1"/>
          </p:cNvSpPr>
          <p:nvPr>
            <p:ph type="ftr" sz="quarter" idx="11"/>
          </p:nvPr>
        </p:nvSpPr>
        <p:spPr>
          <a:xfrm>
            <a:off x="4050175" y="6492874"/>
            <a:ext cx="4114800" cy="365125"/>
          </a:xfrm>
        </p:spPr>
        <p:txBody>
          <a:bodyPr/>
          <a:lstStyle/>
          <a:p>
            <a:r>
              <a:rPr lang="en-US" noProof="1">
                <a:solidFill>
                  <a:schemeClr val="bg1"/>
                </a:solidFill>
              </a:rPr>
              <a:t>Hieu </a:t>
            </a:r>
            <a:r>
              <a:rPr lang="vi-VN" noProof="1">
                <a:solidFill>
                  <a:schemeClr val="bg1"/>
                </a:solidFill>
              </a:rPr>
              <a:t>Nguyen et al.</a:t>
            </a:r>
          </a:p>
        </p:txBody>
      </p:sp>
      <p:sp>
        <p:nvSpPr>
          <p:cNvPr id="5" name="Slide Number Placeholder 4">
            <a:extLst>
              <a:ext uri="{FF2B5EF4-FFF2-40B4-BE49-F238E27FC236}">
                <a16:creationId xmlns:a16="http://schemas.microsoft.com/office/drawing/2014/main" id="{233F9517-F163-871B-7503-A10029E2A1D1}"/>
              </a:ext>
            </a:extLst>
          </p:cNvPr>
          <p:cNvSpPr>
            <a:spLocks noGrp="1"/>
          </p:cNvSpPr>
          <p:nvPr>
            <p:ph type="sldNum" sz="quarter" idx="12"/>
          </p:nvPr>
        </p:nvSpPr>
        <p:spPr>
          <a:xfrm>
            <a:off x="8610600" y="6492875"/>
            <a:ext cx="2743200" cy="365125"/>
          </a:xfrm>
        </p:spPr>
        <p:txBody>
          <a:bodyPr/>
          <a:lstStyle/>
          <a:p>
            <a:fld id="{C822574F-7C01-4250-A48D-F24754A704AB}" type="slidenum">
              <a:rPr lang="vi-VN" smtClean="0">
                <a:solidFill>
                  <a:schemeClr val="bg1"/>
                </a:solidFill>
              </a:rPr>
              <a:t>2</a:t>
            </a:fld>
            <a:endParaRPr lang="vi-VN" dirty="0">
              <a:solidFill>
                <a:schemeClr val="bg1"/>
              </a:solidFill>
            </a:endParaRPr>
          </a:p>
        </p:txBody>
      </p:sp>
      <p:sp>
        <p:nvSpPr>
          <p:cNvPr id="6" name="TextBox 5">
            <a:extLst>
              <a:ext uri="{FF2B5EF4-FFF2-40B4-BE49-F238E27FC236}">
                <a16:creationId xmlns:a16="http://schemas.microsoft.com/office/drawing/2014/main" id="{486543C1-8981-564D-2973-35D2B00DC4A8}"/>
              </a:ext>
            </a:extLst>
          </p:cNvPr>
          <p:cNvSpPr txBox="1"/>
          <p:nvPr/>
        </p:nvSpPr>
        <p:spPr>
          <a:xfrm>
            <a:off x="210823" y="1970396"/>
            <a:ext cx="6201552" cy="3970318"/>
          </a:xfrm>
          <a:prstGeom prst="rect">
            <a:avLst/>
          </a:prstGeom>
          <a:noFill/>
        </p:spPr>
        <p:txBody>
          <a:bodyPr wrap="square" rtlCol="0">
            <a:spAutoFit/>
          </a:bodyPr>
          <a:lstStyle/>
          <a:p>
            <a:pPr marL="285750" indent="-285750">
              <a:buFont typeface="Wingdings" panose="05000000000000000000" pitchFamily="2" charset="2"/>
              <a:buChar char="q"/>
            </a:pPr>
            <a:r>
              <a:rPr lang="en-US" sz="2400" dirty="0"/>
              <a:t>Highly formidable task in computer vision</a:t>
            </a:r>
          </a:p>
          <a:p>
            <a:pPr marL="800100" lvl="1" indent="-342900">
              <a:buFont typeface="Wingdings" panose="05000000000000000000" pitchFamily="2" charset="2"/>
              <a:buChar char="§"/>
            </a:pPr>
            <a:r>
              <a:rPr lang="en-US" sz="2400" b="0" i="0" dirty="0">
                <a:effectLst/>
                <a:latin typeface="Arial" panose="020B0604020202020204" pitchFamily="34" charset="0"/>
              </a:rPr>
              <a:t>precise localization</a:t>
            </a:r>
          </a:p>
          <a:p>
            <a:pPr marL="800100" lvl="1" indent="-342900">
              <a:buFont typeface="Wingdings" panose="05000000000000000000" pitchFamily="2" charset="2"/>
              <a:buChar char="§"/>
            </a:pPr>
            <a:r>
              <a:rPr lang="en-US" sz="2400" b="0" i="0" dirty="0">
                <a:effectLst/>
                <a:latin typeface="Arial" panose="020B0604020202020204" pitchFamily="34" charset="0"/>
              </a:rPr>
              <a:t>identification of text sequences </a:t>
            </a:r>
          </a:p>
          <a:p>
            <a:pPr marL="800100" lvl="1" indent="-342900">
              <a:buFont typeface="Wingdings" panose="05000000000000000000" pitchFamily="2" charset="2"/>
              <a:buChar char="§"/>
            </a:pPr>
            <a:r>
              <a:rPr lang="en-US" sz="2400" b="0" i="0" dirty="0">
                <a:effectLst/>
                <a:latin typeface="Arial" panose="020B0604020202020204" pitchFamily="34" charset="0"/>
              </a:rPr>
              <a:t>within real-world contexts</a:t>
            </a:r>
          </a:p>
          <a:p>
            <a:pPr lvl="1"/>
            <a:endParaRPr lang="en-US" sz="2400" b="0" i="0" dirty="0">
              <a:effectLst/>
              <a:latin typeface="Arial" panose="020B0604020202020204" pitchFamily="34" charset="0"/>
            </a:endParaRPr>
          </a:p>
          <a:p>
            <a:pPr marL="285750" indent="-285750">
              <a:buFont typeface="Wingdings" panose="05000000000000000000" pitchFamily="2" charset="2"/>
              <a:buChar char="q"/>
            </a:pPr>
            <a:r>
              <a:rPr lang="en-US" sz="2400" dirty="0"/>
              <a:t>Crucial applications</a:t>
            </a:r>
          </a:p>
          <a:p>
            <a:pPr marL="800100" lvl="1" indent="-342900">
              <a:buFont typeface="Wingdings" panose="05000000000000000000" pitchFamily="2" charset="2"/>
              <a:buChar char="§"/>
            </a:pPr>
            <a:r>
              <a:rPr lang="en-US" sz="2400" dirty="0"/>
              <a:t>key entities recognition</a:t>
            </a:r>
          </a:p>
          <a:p>
            <a:pPr marL="800100" lvl="1" indent="-342900">
              <a:buFont typeface="Wingdings" panose="05000000000000000000" pitchFamily="2" charset="2"/>
              <a:buChar char="§"/>
            </a:pPr>
            <a:r>
              <a:rPr lang="en-US" sz="2400" dirty="0"/>
              <a:t>autonomous driving</a:t>
            </a:r>
          </a:p>
          <a:p>
            <a:pPr marL="800100" lvl="1" indent="-342900">
              <a:buFont typeface="Wingdings" panose="05000000000000000000" pitchFamily="2" charset="2"/>
              <a:buChar char="§"/>
            </a:pPr>
            <a:r>
              <a:rPr lang="en-US" sz="2400" dirty="0"/>
              <a:t>intelligent navigation</a:t>
            </a:r>
          </a:p>
          <a:p>
            <a:pPr marL="742950" lvl="1" indent="-285750">
              <a:buFont typeface="Wingdings" panose="05000000000000000000" pitchFamily="2" charset="2"/>
              <a:buChar char="q"/>
            </a:pPr>
            <a:endParaRPr lang="en-US" dirty="0"/>
          </a:p>
          <a:p>
            <a:pPr marL="285750" indent="-285750">
              <a:buFont typeface="Arial" panose="020B0604020202020204" pitchFamily="34" charset="0"/>
              <a:buChar char="•"/>
            </a:pPr>
            <a:endParaRPr lang="en-US" dirty="0"/>
          </a:p>
        </p:txBody>
      </p:sp>
      <p:sp>
        <p:nvSpPr>
          <p:cNvPr id="9" name="TextBox 8">
            <a:extLst>
              <a:ext uri="{FF2B5EF4-FFF2-40B4-BE49-F238E27FC236}">
                <a16:creationId xmlns:a16="http://schemas.microsoft.com/office/drawing/2014/main" id="{E45DBFBD-4A42-D1D8-1BFD-FACE6E93BEA4}"/>
              </a:ext>
            </a:extLst>
          </p:cNvPr>
          <p:cNvSpPr txBox="1"/>
          <p:nvPr/>
        </p:nvSpPr>
        <p:spPr>
          <a:xfrm>
            <a:off x="210823" y="1110473"/>
            <a:ext cx="7856217" cy="584775"/>
          </a:xfrm>
          <a:prstGeom prst="rect">
            <a:avLst/>
          </a:prstGeom>
          <a:noFill/>
        </p:spPr>
        <p:txBody>
          <a:bodyPr wrap="square" rtlCol="0">
            <a:spAutoFit/>
          </a:bodyPr>
          <a:lstStyle/>
          <a:p>
            <a:r>
              <a:rPr lang="en-US" sz="3200" dirty="0">
                <a:latin typeface="Arial" panose="020B0604020202020204" pitchFamily="34" charset="0"/>
                <a:cs typeface="Arial" panose="020B0604020202020204" pitchFamily="34" charset="0"/>
              </a:rPr>
              <a:t>What is </a:t>
            </a:r>
            <a:r>
              <a:rPr lang="en-US" sz="3200" b="0" i="0" dirty="0">
                <a:effectLst/>
                <a:latin typeface="Arial" panose="020B0604020202020204" pitchFamily="34" charset="0"/>
                <a:cs typeface="Arial" panose="020B0604020202020204" pitchFamily="34" charset="0"/>
              </a:rPr>
              <a:t>Vietnamese </a:t>
            </a:r>
            <a:r>
              <a:rPr lang="en-US" sz="3200" b="0" i="0" u="sng" dirty="0">
                <a:effectLst/>
                <a:latin typeface="Arial" panose="020B0604020202020204" pitchFamily="34" charset="0"/>
                <a:cs typeface="Arial" panose="020B0604020202020204" pitchFamily="34" charset="0"/>
              </a:rPr>
              <a:t>Scene Text Spotting</a:t>
            </a:r>
            <a:r>
              <a:rPr lang="en-US" sz="3200" b="0" i="0" dirty="0">
                <a:effectLst/>
                <a:latin typeface="Arial" panose="020B0604020202020204" pitchFamily="34" charset="0"/>
                <a:cs typeface="Arial" panose="020B0604020202020204" pitchFamily="34" charset="0"/>
              </a:rPr>
              <a:t>?</a:t>
            </a:r>
            <a:endParaRPr lang="en-US" sz="3200" dirty="0"/>
          </a:p>
        </p:txBody>
      </p:sp>
      <p:pic>
        <p:nvPicPr>
          <p:cNvPr id="11" name="Picture 10" descr="A collage of signs&#10;&#10;Description automatically generated">
            <a:extLst>
              <a:ext uri="{FF2B5EF4-FFF2-40B4-BE49-F238E27FC236}">
                <a16:creationId xmlns:a16="http://schemas.microsoft.com/office/drawing/2014/main" id="{E026A376-6196-F466-CBB2-FB6470DBCB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94024" y="1839717"/>
            <a:ext cx="5383256" cy="3635281"/>
          </a:xfrm>
          <a:prstGeom prst="rect">
            <a:avLst/>
          </a:prstGeom>
        </p:spPr>
      </p:pic>
      <p:sp>
        <p:nvSpPr>
          <p:cNvPr id="12" name="TextBox 11">
            <a:extLst>
              <a:ext uri="{FF2B5EF4-FFF2-40B4-BE49-F238E27FC236}">
                <a16:creationId xmlns:a16="http://schemas.microsoft.com/office/drawing/2014/main" id="{5492C2D8-9CC3-5800-8733-B6E9B240295F}"/>
              </a:ext>
            </a:extLst>
          </p:cNvPr>
          <p:cNvSpPr txBox="1"/>
          <p:nvPr/>
        </p:nvSpPr>
        <p:spPr>
          <a:xfrm>
            <a:off x="7734664" y="5474998"/>
            <a:ext cx="3746538" cy="584775"/>
          </a:xfrm>
          <a:prstGeom prst="rect">
            <a:avLst/>
          </a:prstGeom>
          <a:noFill/>
        </p:spPr>
        <p:txBody>
          <a:bodyPr wrap="none" rtlCol="0">
            <a:spAutoFit/>
          </a:bodyPr>
          <a:lstStyle/>
          <a:p>
            <a:r>
              <a:rPr lang="en-US" sz="1600" b="0" i="0" dirty="0">
                <a:solidFill>
                  <a:srgbClr val="111111"/>
                </a:solidFill>
                <a:effectLst/>
                <a:latin typeface="+mj-lt"/>
              </a:rPr>
              <a:t>Some of the natural scene text images </a:t>
            </a:r>
          </a:p>
          <a:p>
            <a:r>
              <a:rPr lang="en-US" sz="1600" dirty="0">
                <a:solidFill>
                  <a:srgbClr val="111111"/>
                </a:solidFill>
                <a:latin typeface="+mj-lt"/>
              </a:rPr>
              <a:t>	</a:t>
            </a:r>
            <a:r>
              <a:rPr lang="en-US" sz="1600" b="0" i="0" dirty="0">
                <a:solidFill>
                  <a:srgbClr val="111111"/>
                </a:solidFill>
                <a:effectLst/>
                <a:latin typeface="+mj-lt"/>
              </a:rPr>
              <a:t>(ICDAR 2015 dataset).</a:t>
            </a:r>
          </a:p>
        </p:txBody>
      </p:sp>
    </p:spTree>
    <p:extLst>
      <p:ext uri="{BB962C8B-B14F-4D97-AF65-F5344CB8AC3E}">
        <p14:creationId xmlns:p14="http://schemas.microsoft.com/office/powerpoint/2010/main" val="25611658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B39C71A-2837-E0CE-E3F2-B7D7480C1C52}"/>
              </a:ext>
            </a:extLst>
          </p:cNvPr>
          <p:cNvSpPr/>
          <p:nvPr/>
        </p:nvSpPr>
        <p:spPr>
          <a:xfrm>
            <a:off x="0" y="-1"/>
            <a:ext cx="12192000" cy="105205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4400" dirty="0">
                <a:latin typeface="+mj-lt"/>
              </a:rPr>
              <a:t>References</a:t>
            </a:r>
            <a:endParaRPr lang="vi-VN" sz="4400" dirty="0">
              <a:latin typeface="+mj-lt"/>
            </a:endParaRPr>
          </a:p>
        </p:txBody>
      </p:sp>
      <p:sp>
        <p:nvSpPr>
          <p:cNvPr id="7" name="Rectangle 6">
            <a:extLst>
              <a:ext uri="{FF2B5EF4-FFF2-40B4-BE49-F238E27FC236}">
                <a16:creationId xmlns:a16="http://schemas.microsoft.com/office/drawing/2014/main" id="{2521990C-A790-5A0D-6EB0-7B5DF2C608C2}"/>
              </a:ext>
            </a:extLst>
          </p:cNvPr>
          <p:cNvSpPr/>
          <p:nvPr/>
        </p:nvSpPr>
        <p:spPr>
          <a:xfrm>
            <a:off x="0" y="6408420"/>
            <a:ext cx="12192000" cy="44958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Rectangle 7">
            <a:extLst>
              <a:ext uri="{FF2B5EF4-FFF2-40B4-BE49-F238E27FC236}">
                <a16:creationId xmlns:a16="http://schemas.microsoft.com/office/drawing/2014/main" id="{E66F7310-7772-478C-492D-F4F2D00625B9}"/>
              </a:ext>
            </a:extLst>
          </p:cNvPr>
          <p:cNvSpPr/>
          <p:nvPr/>
        </p:nvSpPr>
        <p:spPr>
          <a:xfrm>
            <a:off x="0" y="6338814"/>
            <a:ext cx="12192000" cy="69606"/>
          </a:xfrm>
          <a:prstGeom prst="rect">
            <a:avLst/>
          </a:prstGeom>
          <a:solidFill>
            <a:srgbClr val="1CADE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 name="Date Placeholder 1">
            <a:extLst>
              <a:ext uri="{FF2B5EF4-FFF2-40B4-BE49-F238E27FC236}">
                <a16:creationId xmlns:a16="http://schemas.microsoft.com/office/drawing/2014/main" id="{F007E63F-2F99-0DF2-3157-7F62CC989CD7}"/>
              </a:ext>
            </a:extLst>
          </p:cNvPr>
          <p:cNvSpPr>
            <a:spLocks noGrp="1"/>
          </p:cNvSpPr>
          <p:nvPr>
            <p:ph type="dt" sz="half" idx="10"/>
          </p:nvPr>
        </p:nvSpPr>
        <p:spPr>
          <a:xfrm>
            <a:off x="838200" y="6492875"/>
            <a:ext cx="2743200" cy="365125"/>
          </a:xfrm>
        </p:spPr>
        <p:txBody>
          <a:bodyPr/>
          <a:lstStyle/>
          <a:p>
            <a:r>
              <a:rPr lang="en-US" dirty="0">
                <a:solidFill>
                  <a:schemeClr val="bg1"/>
                </a:solidFill>
              </a:rPr>
              <a:t>December 24, 2023</a:t>
            </a:r>
            <a:endParaRPr lang="vi-VN" dirty="0">
              <a:solidFill>
                <a:schemeClr val="bg1"/>
              </a:solidFill>
            </a:endParaRPr>
          </a:p>
        </p:txBody>
      </p:sp>
      <p:sp>
        <p:nvSpPr>
          <p:cNvPr id="5" name="Slide Number Placeholder 4">
            <a:extLst>
              <a:ext uri="{FF2B5EF4-FFF2-40B4-BE49-F238E27FC236}">
                <a16:creationId xmlns:a16="http://schemas.microsoft.com/office/drawing/2014/main" id="{233F9517-F163-871B-7503-A10029E2A1D1}"/>
              </a:ext>
            </a:extLst>
          </p:cNvPr>
          <p:cNvSpPr>
            <a:spLocks noGrp="1"/>
          </p:cNvSpPr>
          <p:nvPr>
            <p:ph type="sldNum" sz="quarter" idx="12"/>
          </p:nvPr>
        </p:nvSpPr>
        <p:spPr>
          <a:xfrm>
            <a:off x="8610600" y="6492875"/>
            <a:ext cx="2743200" cy="365125"/>
          </a:xfrm>
        </p:spPr>
        <p:txBody>
          <a:bodyPr/>
          <a:lstStyle/>
          <a:p>
            <a:fld id="{C822574F-7C01-4250-A48D-F24754A704AB}" type="slidenum">
              <a:rPr lang="vi-VN" smtClean="0">
                <a:solidFill>
                  <a:schemeClr val="bg1"/>
                </a:solidFill>
              </a:rPr>
              <a:t>20</a:t>
            </a:fld>
            <a:endParaRPr lang="vi-VN" dirty="0">
              <a:solidFill>
                <a:schemeClr val="bg1"/>
              </a:solidFill>
            </a:endParaRPr>
          </a:p>
        </p:txBody>
      </p:sp>
      <p:sp>
        <p:nvSpPr>
          <p:cNvPr id="12" name="内容占位符 2">
            <a:extLst>
              <a:ext uri="{FF2B5EF4-FFF2-40B4-BE49-F238E27FC236}">
                <a16:creationId xmlns:a16="http://schemas.microsoft.com/office/drawing/2014/main" id="{4F6104D4-572E-42F6-4692-00AE987ACB14}"/>
              </a:ext>
            </a:extLst>
          </p:cNvPr>
          <p:cNvSpPr txBox="1">
            <a:spLocks/>
          </p:cNvSpPr>
          <p:nvPr/>
        </p:nvSpPr>
        <p:spPr>
          <a:xfrm>
            <a:off x="294190" y="1136506"/>
            <a:ext cx="10515600" cy="205217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n-US" altLang="zh-CN" sz="1800" noProof="1">
                <a:latin typeface="Helvetica Neue" panose="02000503000000020004"/>
              </a:rPr>
              <a:t>[1] </a:t>
            </a:r>
            <a:r>
              <a:rPr lang="en-US" altLang="zh-CN" sz="1800" noProof="1">
                <a:latin typeface="+mj-lt"/>
              </a:rPr>
              <a:t>Kavitha, D., and V. Radha. "Texnet: A deep convolutional neural network model to recognize text in natural scene images." Journal of Engineering Science and Technology 16.2 (2021): 1782-1799.[2] J. Zhang, Z. Fang, Y. Zhang, and D. Song. Zero knowledge proofs for decision tree predictions and accuracy. In Proceedings of the 2020 ACM SIGSAC Conference on Computer and Communications Security, pages 2039–2053, 2020</a:t>
            </a:r>
          </a:p>
          <a:p>
            <a:pPr algn="just"/>
            <a:r>
              <a:rPr lang="en-US" altLang="zh-CN" sz="1800" noProof="1">
                <a:latin typeface="+mj-lt"/>
              </a:rPr>
              <a:t>[2] N. Nguyen, T. Nguyen, V. Tran, M.-T. Tran, T. D. Ngo, T. H. Nguyen, and M. Hoai, “Dictionary-guided scene text recognition,” in CVPR, pp. 7383–7392, 2021.</a:t>
            </a:r>
          </a:p>
        </p:txBody>
      </p:sp>
      <p:sp>
        <p:nvSpPr>
          <p:cNvPr id="3" name="Footer Placeholder 2">
            <a:extLst>
              <a:ext uri="{FF2B5EF4-FFF2-40B4-BE49-F238E27FC236}">
                <a16:creationId xmlns:a16="http://schemas.microsoft.com/office/drawing/2014/main" id="{BD53F3B9-E69A-3FEC-60C9-94AFC98B8FBE}"/>
              </a:ext>
            </a:extLst>
          </p:cNvPr>
          <p:cNvSpPr>
            <a:spLocks noGrp="1"/>
          </p:cNvSpPr>
          <p:nvPr>
            <p:ph type="ftr" sz="quarter" idx="11"/>
          </p:nvPr>
        </p:nvSpPr>
        <p:spPr>
          <a:xfrm>
            <a:off x="4050175" y="6492874"/>
            <a:ext cx="4114800" cy="365125"/>
          </a:xfrm>
        </p:spPr>
        <p:txBody>
          <a:bodyPr/>
          <a:lstStyle/>
          <a:p>
            <a:r>
              <a:rPr lang="en-US" noProof="1">
                <a:solidFill>
                  <a:schemeClr val="bg1"/>
                </a:solidFill>
              </a:rPr>
              <a:t>Hieu </a:t>
            </a:r>
            <a:r>
              <a:rPr lang="vi-VN" noProof="1">
                <a:solidFill>
                  <a:schemeClr val="bg1"/>
                </a:solidFill>
              </a:rPr>
              <a:t>Nguyen et al.</a:t>
            </a:r>
          </a:p>
        </p:txBody>
      </p:sp>
    </p:spTree>
    <p:extLst>
      <p:ext uri="{BB962C8B-B14F-4D97-AF65-F5344CB8AC3E}">
        <p14:creationId xmlns:p14="http://schemas.microsoft.com/office/powerpoint/2010/main" val="34861641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B39C71A-2837-E0CE-E3F2-B7D7480C1C52}"/>
              </a:ext>
            </a:extLst>
          </p:cNvPr>
          <p:cNvSpPr/>
          <p:nvPr/>
        </p:nvSpPr>
        <p:spPr>
          <a:xfrm>
            <a:off x="0" y="-1"/>
            <a:ext cx="12192000" cy="105205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4400" dirty="0">
                <a:latin typeface="+mj-lt"/>
              </a:rPr>
              <a:t>Introduction</a:t>
            </a:r>
            <a:endParaRPr lang="vi-VN" sz="4400" dirty="0">
              <a:latin typeface="+mj-lt"/>
            </a:endParaRPr>
          </a:p>
        </p:txBody>
      </p:sp>
      <p:sp>
        <p:nvSpPr>
          <p:cNvPr id="7" name="Rectangle 6">
            <a:extLst>
              <a:ext uri="{FF2B5EF4-FFF2-40B4-BE49-F238E27FC236}">
                <a16:creationId xmlns:a16="http://schemas.microsoft.com/office/drawing/2014/main" id="{2521990C-A790-5A0D-6EB0-7B5DF2C608C2}"/>
              </a:ext>
            </a:extLst>
          </p:cNvPr>
          <p:cNvSpPr/>
          <p:nvPr/>
        </p:nvSpPr>
        <p:spPr>
          <a:xfrm>
            <a:off x="0" y="6408420"/>
            <a:ext cx="12192000" cy="44958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Rectangle 7">
            <a:extLst>
              <a:ext uri="{FF2B5EF4-FFF2-40B4-BE49-F238E27FC236}">
                <a16:creationId xmlns:a16="http://schemas.microsoft.com/office/drawing/2014/main" id="{E66F7310-7772-478C-492D-F4F2D00625B9}"/>
              </a:ext>
            </a:extLst>
          </p:cNvPr>
          <p:cNvSpPr/>
          <p:nvPr/>
        </p:nvSpPr>
        <p:spPr>
          <a:xfrm>
            <a:off x="0" y="6338814"/>
            <a:ext cx="12192000" cy="69606"/>
          </a:xfrm>
          <a:prstGeom prst="rect">
            <a:avLst/>
          </a:prstGeom>
          <a:solidFill>
            <a:srgbClr val="1CADE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 name="Date Placeholder 1">
            <a:extLst>
              <a:ext uri="{FF2B5EF4-FFF2-40B4-BE49-F238E27FC236}">
                <a16:creationId xmlns:a16="http://schemas.microsoft.com/office/drawing/2014/main" id="{F007E63F-2F99-0DF2-3157-7F62CC989CD7}"/>
              </a:ext>
            </a:extLst>
          </p:cNvPr>
          <p:cNvSpPr>
            <a:spLocks noGrp="1"/>
          </p:cNvSpPr>
          <p:nvPr>
            <p:ph type="dt" sz="half" idx="10"/>
          </p:nvPr>
        </p:nvSpPr>
        <p:spPr>
          <a:xfrm>
            <a:off x="838200" y="6492875"/>
            <a:ext cx="2743200" cy="365125"/>
          </a:xfrm>
        </p:spPr>
        <p:txBody>
          <a:bodyPr/>
          <a:lstStyle/>
          <a:p>
            <a:r>
              <a:rPr lang="en-US" dirty="0">
                <a:solidFill>
                  <a:schemeClr val="bg1"/>
                </a:solidFill>
              </a:rPr>
              <a:t>December 24, 2023</a:t>
            </a:r>
            <a:endParaRPr lang="vi-VN" dirty="0">
              <a:solidFill>
                <a:schemeClr val="bg1"/>
              </a:solidFill>
            </a:endParaRPr>
          </a:p>
        </p:txBody>
      </p:sp>
      <p:sp>
        <p:nvSpPr>
          <p:cNvPr id="5" name="Slide Number Placeholder 4">
            <a:extLst>
              <a:ext uri="{FF2B5EF4-FFF2-40B4-BE49-F238E27FC236}">
                <a16:creationId xmlns:a16="http://schemas.microsoft.com/office/drawing/2014/main" id="{233F9517-F163-871B-7503-A10029E2A1D1}"/>
              </a:ext>
            </a:extLst>
          </p:cNvPr>
          <p:cNvSpPr>
            <a:spLocks noGrp="1"/>
          </p:cNvSpPr>
          <p:nvPr>
            <p:ph type="sldNum" sz="quarter" idx="12"/>
          </p:nvPr>
        </p:nvSpPr>
        <p:spPr>
          <a:xfrm>
            <a:off x="8610600" y="6492875"/>
            <a:ext cx="2743200" cy="365125"/>
          </a:xfrm>
        </p:spPr>
        <p:txBody>
          <a:bodyPr/>
          <a:lstStyle/>
          <a:p>
            <a:fld id="{C822574F-7C01-4250-A48D-F24754A704AB}" type="slidenum">
              <a:rPr lang="vi-VN" smtClean="0">
                <a:solidFill>
                  <a:schemeClr val="bg1"/>
                </a:solidFill>
              </a:rPr>
              <a:t>3</a:t>
            </a:fld>
            <a:endParaRPr lang="vi-VN" dirty="0">
              <a:solidFill>
                <a:schemeClr val="bg1"/>
              </a:solidFill>
            </a:endParaRPr>
          </a:p>
        </p:txBody>
      </p:sp>
      <p:sp>
        <p:nvSpPr>
          <p:cNvPr id="6" name="TextBox 5">
            <a:extLst>
              <a:ext uri="{FF2B5EF4-FFF2-40B4-BE49-F238E27FC236}">
                <a16:creationId xmlns:a16="http://schemas.microsoft.com/office/drawing/2014/main" id="{486543C1-8981-564D-2973-35D2B00DC4A8}"/>
              </a:ext>
            </a:extLst>
          </p:cNvPr>
          <p:cNvSpPr txBox="1"/>
          <p:nvPr/>
        </p:nvSpPr>
        <p:spPr>
          <a:xfrm>
            <a:off x="210822" y="1970396"/>
            <a:ext cx="8313417" cy="3323987"/>
          </a:xfrm>
          <a:prstGeom prst="rect">
            <a:avLst/>
          </a:prstGeom>
          <a:noFill/>
        </p:spPr>
        <p:txBody>
          <a:bodyPr wrap="square" rtlCol="0">
            <a:spAutoFit/>
          </a:bodyPr>
          <a:lstStyle/>
          <a:p>
            <a:pPr marL="285750" indent="-285750">
              <a:buFont typeface="Wingdings" panose="05000000000000000000" pitchFamily="2" charset="2"/>
              <a:buChar char="q"/>
            </a:pPr>
            <a:r>
              <a:rPr lang="en-US" sz="2400" dirty="0">
                <a:latin typeface="Arial" panose="020B0604020202020204" pitchFamily="34" charset="0"/>
              </a:rPr>
              <a:t>Scene texts i</a:t>
            </a:r>
            <a:r>
              <a:rPr lang="en-US" sz="2400" b="0" i="0" dirty="0">
                <a:effectLst/>
                <a:latin typeface="Arial" panose="020B0604020202020204" pitchFamily="34" charset="0"/>
              </a:rPr>
              <a:t>n bustling city contexts</a:t>
            </a:r>
          </a:p>
          <a:p>
            <a:pPr marL="800100" lvl="1" indent="-342900">
              <a:buFont typeface="Wingdings" panose="05000000000000000000" pitchFamily="2" charset="2"/>
              <a:buChar char="§"/>
            </a:pPr>
            <a:r>
              <a:rPr lang="en-US" sz="2400" b="0" i="0" dirty="0">
                <a:effectLst/>
                <a:latin typeface="Arial" panose="020B0604020202020204" pitchFamily="34" charset="0"/>
              </a:rPr>
              <a:t>occluded, either partially or entirely</a:t>
            </a:r>
          </a:p>
          <a:p>
            <a:pPr marL="800100" lvl="1" indent="-342900">
              <a:buFont typeface="Wingdings" panose="05000000000000000000" pitchFamily="2" charset="2"/>
              <a:buChar char="§"/>
            </a:pPr>
            <a:r>
              <a:rPr lang="en-US" sz="2400" b="0" i="0" dirty="0">
                <a:effectLst/>
                <a:latin typeface="Arial" panose="020B0604020202020204" pitchFamily="34" charset="0"/>
              </a:rPr>
              <a:t>due to the presence of diverse surrounding objects: trees, towers, traffic signs, etc.</a:t>
            </a:r>
            <a:endParaRPr lang="en-US" sz="2400" dirty="0"/>
          </a:p>
          <a:p>
            <a:pPr marL="285750" indent="-285750">
              <a:buFont typeface="Wingdings" panose="05000000000000000000" pitchFamily="2" charset="2"/>
              <a:buChar char="q"/>
            </a:pPr>
            <a:r>
              <a:rPr lang="en-US" sz="2400" b="0" i="0" dirty="0">
                <a:effectLst/>
                <a:latin typeface="Arial" panose="020B0604020202020204" pitchFamily="34" charset="0"/>
              </a:rPr>
              <a:t>The variability in lighting conditions</a:t>
            </a:r>
          </a:p>
          <a:p>
            <a:pPr marL="800100" lvl="1" indent="-342900">
              <a:buFont typeface="Wingdings" panose="05000000000000000000" pitchFamily="2" charset="2"/>
              <a:buChar char="§"/>
            </a:pPr>
            <a:r>
              <a:rPr lang="en-US" sz="2400" b="0" i="0" dirty="0">
                <a:effectLst/>
                <a:latin typeface="Arial" panose="020B0604020202020204" pitchFamily="34" charset="0"/>
              </a:rPr>
              <a:t>weather fluctuations </a:t>
            </a:r>
            <a:endParaRPr lang="en-US" sz="2400" dirty="0">
              <a:latin typeface="Arial" panose="020B0604020202020204" pitchFamily="34" charset="0"/>
            </a:endParaRPr>
          </a:p>
          <a:p>
            <a:pPr marL="800100" lvl="1" indent="-342900">
              <a:buFont typeface="Wingdings" panose="05000000000000000000" pitchFamily="2" charset="2"/>
              <a:buChar char="§"/>
            </a:pPr>
            <a:r>
              <a:rPr lang="en-US" sz="2400" b="0" i="0" dirty="0">
                <a:effectLst/>
                <a:latin typeface="Arial" panose="020B0604020202020204" pitchFamily="34" charset="0"/>
              </a:rPr>
              <a:t>low contrast scenarios </a:t>
            </a:r>
          </a:p>
          <a:p>
            <a:pPr lvl="1"/>
            <a:r>
              <a:rPr lang="en-US" sz="2400" dirty="0">
                <a:latin typeface="Arial" panose="020B0604020202020204" pitchFamily="34" charset="0"/>
              </a:rPr>
              <a:t>	</a:t>
            </a:r>
            <a:r>
              <a:rPr lang="en-US" sz="2400" b="0" i="0" dirty="0">
                <a:effectLst/>
                <a:latin typeface="Arial" panose="020B0604020202020204" pitchFamily="34" charset="0"/>
              </a:rPr>
              <a:t>caused by background reflections</a:t>
            </a:r>
            <a:endParaRPr lang="en-US" dirty="0"/>
          </a:p>
          <a:p>
            <a:pPr marL="285750" indent="-285750">
              <a:buFont typeface="Arial" panose="020B0604020202020204" pitchFamily="34" charset="0"/>
              <a:buChar char="•"/>
            </a:pPr>
            <a:endParaRPr lang="en-US" dirty="0"/>
          </a:p>
        </p:txBody>
      </p:sp>
      <p:pic>
        <p:nvPicPr>
          <p:cNvPr id="15" name="Picture 14" descr="A red store front with white text&#10;&#10;Description automatically generated">
            <a:extLst>
              <a:ext uri="{FF2B5EF4-FFF2-40B4-BE49-F238E27FC236}">
                <a16:creationId xmlns:a16="http://schemas.microsoft.com/office/drawing/2014/main" id="{21E4C35B-7086-822B-6B58-69268D66E5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24240" y="1145832"/>
            <a:ext cx="3131816" cy="2348861"/>
          </a:xfrm>
          <a:prstGeom prst="rect">
            <a:avLst/>
          </a:prstGeom>
        </p:spPr>
      </p:pic>
      <p:pic>
        <p:nvPicPr>
          <p:cNvPr id="17" name="Picture 16" descr="A street sign on a pole&#10;&#10;Description automatically generated">
            <a:extLst>
              <a:ext uri="{FF2B5EF4-FFF2-40B4-BE49-F238E27FC236}">
                <a16:creationId xmlns:a16="http://schemas.microsoft.com/office/drawing/2014/main" id="{6BB6D16C-550D-6259-C3CD-81B9414B94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24239" y="3588473"/>
            <a:ext cx="3131816" cy="2167415"/>
          </a:xfrm>
          <a:prstGeom prst="rect">
            <a:avLst/>
          </a:prstGeom>
        </p:spPr>
      </p:pic>
      <p:sp>
        <p:nvSpPr>
          <p:cNvPr id="24" name="TextBox 23">
            <a:extLst>
              <a:ext uri="{FF2B5EF4-FFF2-40B4-BE49-F238E27FC236}">
                <a16:creationId xmlns:a16="http://schemas.microsoft.com/office/drawing/2014/main" id="{338B046D-7F92-7D2E-56B5-1DA0FFF73BD8}"/>
              </a:ext>
            </a:extLst>
          </p:cNvPr>
          <p:cNvSpPr txBox="1"/>
          <p:nvPr/>
        </p:nvSpPr>
        <p:spPr>
          <a:xfrm>
            <a:off x="8524239" y="5780282"/>
            <a:ext cx="3233418" cy="523220"/>
          </a:xfrm>
          <a:prstGeom prst="rect">
            <a:avLst/>
          </a:prstGeom>
          <a:noFill/>
        </p:spPr>
        <p:txBody>
          <a:bodyPr wrap="square" rtlCol="0">
            <a:spAutoFit/>
          </a:bodyPr>
          <a:lstStyle/>
          <a:p>
            <a:r>
              <a:rPr lang="en-US" sz="1400" dirty="0"/>
              <a:t>Various challenges, such as obscured by trees and perspective-shifted.</a:t>
            </a:r>
          </a:p>
        </p:txBody>
      </p:sp>
      <p:sp>
        <p:nvSpPr>
          <p:cNvPr id="25" name="TextBox 24">
            <a:extLst>
              <a:ext uri="{FF2B5EF4-FFF2-40B4-BE49-F238E27FC236}">
                <a16:creationId xmlns:a16="http://schemas.microsoft.com/office/drawing/2014/main" id="{B7CA1C1B-CB96-241B-2863-CB674464A326}"/>
              </a:ext>
            </a:extLst>
          </p:cNvPr>
          <p:cNvSpPr txBox="1"/>
          <p:nvPr/>
        </p:nvSpPr>
        <p:spPr>
          <a:xfrm>
            <a:off x="210823" y="1110473"/>
            <a:ext cx="7856217" cy="584775"/>
          </a:xfrm>
          <a:prstGeom prst="rect">
            <a:avLst/>
          </a:prstGeom>
          <a:noFill/>
        </p:spPr>
        <p:txBody>
          <a:bodyPr wrap="square" rtlCol="0">
            <a:spAutoFit/>
          </a:bodyPr>
          <a:lstStyle/>
          <a:p>
            <a:r>
              <a:rPr lang="en-US" sz="3200" dirty="0">
                <a:latin typeface="Arial" panose="020B0604020202020204" pitchFamily="34" charset="0"/>
                <a:cs typeface="Arial" panose="020B0604020202020204" pitchFamily="34" charset="0"/>
              </a:rPr>
              <a:t>What is </a:t>
            </a:r>
            <a:r>
              <a:rPr lang="en-US" sz="3200" b="0" i="0" dirty="0">
                <a:effectLst/>
                <a:latin typeface="Arial" panose="020B0604020202020204" pitchFamily="34" charset="0"/>
                <a:cs typeface="Arial" panose="020B0604020202020204" pitchFamily="34" charset="0"/>
              </a:rPr>
              <a:t>Vietnamese </a:t>
            </a:r>
            <a:r>
              <a:rPr lang="en-US" sz="3200" b="0" i="0" u="sng" dirty="0">
                <a:effectLst/>
                <a:latin typeface="Arial" panose="020B0604020202020204" pitchFamily="34" charset="0"/>
                <a:cs typeface="Arial" panose="020B0604020202020204" pitchFamily="34" charset="0"/>
              </a:rPr>
              <a:t>Scene Text Spotting</a:t>
            </a:r>
            <a:r>
              <a:rPr lang="en-US" sz="3200" b="0" i="0" dirty="0">
                <a:effectLst/>
                <a:latin typeface="Arial" panose="020B0604020202020204" pitchFamily="34" charset="0"/>
                <a:cs typeface="Arial" panose="020B0604020202020204" pitchFamily="34" charset="0"/>
              </a:rPr>
              <a:t>?</a:t>
            </a:r>
            <a:endParaRPr lang="en-US" sz="3200" dirty="0"/>
          </a:p>
        </p:txBody>
      </p:sp>
      <p:sp>
        <p:nvSpPr>
          <p:cNvPr id="3" name="Footer Placeholder 2">
            <a:extLst>
              <a:ext uri="{FF2B5EF4-FFF2-40B4-BE49-F238E27FC236}">
                <a16:creationId xmlns:a16="http://schemas.microsoft.com/office/drawing/2014/main" id="{D47BB856-E0A1-62AB-9CA2-044B48FDD39F}"/>
              </a:ext>
            </a:extLst>
          </p:cNvPr>
          <p:cNvSpPr>
            <a:spLocks noGrp="1"/>
          </p:cNvSpPr>
          <p:nvPr>
            <p:ph type="ftr" sz="quarter" idx="11"/>
          </p:nvPr>
        </p:nvSpPr>
        <p:spPr>
          <a:xfrm>
            <a:off x="4050175" y="6492874"/>
            <a:ext cx="4114800" cy="365125"/>
          </a:xfrm>
        </p:spPr>
        <p:txBody>
          <a:bodyPr/>
          <a:lstStyle/>
          <a:p>
            <a:r>
              <a:rPr lang="en-US" noProof="1">
                <a:solidFill>
                  <a:schemeClr val="bg1"/>
                </a:solidFill>
              </a:rPr>
              <a:t>Hieu </a:t>
            </a:r>
            <a:r>
              <a:rPr lang="vi-VN" noProof="1">
                <a:solidFill>
                  <a:schemeClr val="bg1"/>
                </a:solidFill>
              </a:rPr>
              <a:t>Nguyen et al.</a:t>
            </a:r>
          </a:p>
        </p:txBody>
      </p:sp>
    </p:spTree>
    <p:extLst>
      <p:ext uri="{BB962C8B-B14F-4D97-AF65-F5344CB8AC3E}">
        <p14:creationId xmlns:p14="http://schemas.microsoft.com/office/powerpoint/2010/main" val="39062639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B39C71A-2837-E0CE-E3F2-B7D7480C1C52}"/>
              </a:ext>
            </a:extLst>
          </p:cNvPr>
          <p:cNvSpPr/>
          <p:nvPr/>
        </p:nvSpPr>
        <p:spPr>
          <a:xfrm>
            <a:off x="0" y="-1"/>
            <a:ext cx="12192000" cy="105205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4400" dirty="0">
                <a:latin typeface="+mj-lt"/>
              </a:rPr>
              <a:t>Introduction</a:t>
            </a:r>
            <a:endParaRPr lang="vi-VN" sz="4400" dirty="0">
              <a:latin typeface="+mj-lt"/>
            </a:endParaRPr>
          </a:p>
        </p:txBody>
      </p:sp>
      <p:sp>
        <p:nvSpPr>
          <p:cNvPr id="7" name="Rectangle 6">
            <a:extLst>
              <a:ext uri="{FF2B5EF4-FFF2-40B4-BE49-F238E27FC236}">
                <a16:creationId xmlns:a16="http://schemas.microsoft.com/office/drawing/2014/main" id="{2521990C-A790-5A0D-6EB0-7B5DF2C608C2}"/>
              </a:ext>
            </a:extLst>
          </p:cNvPr>
          <p:cNvSpPr/>
          <p:nvPr/>
        </p:nvSpPr>
        <p:spPr>
          <a:xfrm>
            <a:off x="0" y="6408420"/>
            <a:ext cx="12192000" cy="44958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Rectangle 7">
            <a:extLst>
              <a:ext uri="{FF2B5EF4-FFF2-40B4-BE49-F238E27FC236}">
                <a16:creationId xmlns:a16="http://schemas.microsoft.com/office/drawing/2014/main" id="{E66F7310-7772-478C-492D-F4F2D00625B9}"/>
              </a:ext>
            </a:extLst>
          </p:cNvPr>
          <p:cNvSpPr/>
          <p:nvPr/>
        </p:nvSpPr>
        <p:spPr>
          <a:xfrm>
            <a:off x="0" y="6338814"/>
            <a:ext cx="12192000" cy="69606"/>
          </a:xfrm>
          <a:prstGeom prst="rect">
            <a:avLst/>
          </a:prstGeom>
          <a:solidFill>
            <a:srgbClr val="1CADE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 name="Date Placeholder 1">
            <a:extLst>
              <a:ext uri="{FF2B5EF4-FFF2-40B4-BE49-F238E27FC236}">
                <a16:creationId xmlns:a16="http://schemas.microsoft.com/office/drawing/2014/main" id="{F007E63F-2F99-0DF2-3157-7F62CC989CD7}"/>
              </a:ext>
            </a:extLst>
          </p:cNvPr>
          <p:cNvSpPr>
            <a:spLocks noGrp="1"/>
          </p:cNvSpPr>
          <p:nvPr>
            <p:ph type="dt" sz="half" idx="10"/>
          </p:nvPr>
        </p:nvSpPr>
        <p:spPr>
          <a:xfrm>
            <a:off x="838200" y="6492875"/>
            <a:ext cx="2743200" cy="365125"/>
          </a:xfrm>
        </p:spPr>
        <p:txBody>
          <a:bodyPr/>
          <a:lstStyle/>
          <a:p>
            <a:r>
              <a:rPr lang="en-US" dirty="0">
                <a:solidFill>
                  <a:schemeClr val="bg1"/>
                </a:solidFill>
              </a:rPr>
              <a:t>December 24, 2023</a:t>
            </a:r>
            <a:endParaRPr lang="vi-VN" dirty="0">
              <a:solidFill>
                <a:schemeClr val="bg1"/>
              </a:solidFill>
            </a:endParaRPr>
          </a:p>
        </p:txBody>
      </p:sp>
      <p:sp>
        <p:nvSpPr>
          <p:cNvPr id="5" name="Slide Number Placeholder 4">
            <a:extLst>
              <a:ext uri="{FF2B5EF4-FFF2-40B4-BE49-F238E27FC236}">
                <a16:creationId xmlns:a16="http://schemas.microsoft.com/office/drawing/2014/main" id="{233F9517-F163-871B-7503-A10029E2A1D1}"/>
              </a:ext>
            </a:extLst>
          </p:cNvPr>
          <p:cNvSpPr>
            <a:spLocks noGrp="1"/>
          </p:cNvSpPr>
          <p:nvPr>
            <p:ph type="sldNum" sz="quarter" idx="12"/>
          </p:nvPr>
        </p:nvSpPr>
        <p:spPr>
          <a:xfrm>
            <a:off x="8610600" y="6492875"/>
            <a:ext cx="2743200" cy="365125"/>
          </a:xfrm>
        </p:spPr>
        <p:txBody>
          <a:bodyPr/>
          <a:lstStyle/>
          <a:p>
            <a:fld id="{C822574F-7C01-4250-A48D-F24754A704AB}" type="slidenum">
              <a:rPr lang="vi-VN" smtClean="0">
                <a:solidFill>
                  <a:schemeClr val="bg1"/>
                </a:solidFill>
              </a:rPr>
              <a:t>4</a:t>
            </a:fld>
            <a:endParaRPr lang="vi-VN" dirty="0">
              <a:solidFill>
                <a:schemeClr val="bg1"/>
              </a:solidFill>
            </a:endParaRPr>
          </a:p>
        </p:txBody>
      </p:sp>
      <p:sp>
        <p:nvSpPr>
          <p:cNvPr id="6" name="TextBox 5">
            <a:extLst>
              <a:ext uri="{FF2B5EF4-FFF2-40B4-BE49-F238E27FC236}">
                <a16:creationId xmlns:a16="http://schemas.microsoft.com/office/drawing/2014/main" id="{486543C1-8981-564D-2973-35D2B00DC4A8}"/>
              </a:ext>
            </a:extLst>
          </p:cNvPr>
          <p:cNvSpPr txBox="1"/>
          <p:nvPr/>
        </p:nvSpPr>
        <p:spPr>
          <a:xfrm>
            <a:off x="210823" y="1970396"/>
            <a:ext cx="6398321" cy="3970318"/>
          </a:xfrm>
          <a:prstGeom prst="rect">
            <a:avLst/>
          </a:prstGeom>
          <a:noFill/>
        </p:spPr>
        <p:txBody>
          <a:bodyPr wrap="square" rtlCol="0">
            <a:spAutoFit/>
          </a:bodyPr>
          <a:lstStyle/>
          <a:p>
            <a:pPr marL="285750" indent="-285750">
              <a:buFont typeface="Wingdings" panose="05000000000000000000" pitchFamily="2" charset="2"/>
              <a:buChar char="q"/>
            </a:pPr>
            <a:r>
              <a:rPr lang="en-US" sz="2400" dirty="0">
                <a:latin typeface="Arial" panose="020B0604020202020204" pitchFamily="34" charset="0"/>
              </a:rPr>
              <a:t>R</a:t>
            </a:r>
            <a:r>
              <a:rPr lang="en-US" sz="2400" b="0" i="0" dirty="0">
                <a:effectLst/>
                <a:latin typeface="Arial" panose="020B0604020202020204" pitchFamily="34" charset="0"/>
              </a:rPr>
              <a:t>ich set of characters and diacritics</a:t>
            </a:r>
            <a:endParaRPr lang="en-US" sz="2400" dirty="0"/>
          </a:p>
          <a:p>
            <a:pPr marL="285750" indent="-285750">
              <a:buFont typeface="Wingdings" panose="05000000000000000000" pitchFamily="2" charset="2"/>
              <a:buChar char="q"/>
            </a:pPr>
            <a:r>
              <a:rPr lang="en-US" sz="2400" dirty="0"/>
              <a:t>Poses significant challenges </a:t>
            </a:r>
          </a:p>
          <a:p>
            <a:pPr marL="285750" indent="-285750">
              <a:buFont typeface="Wingdings" panose="05000000000000000000" pitchFamily="2" charset="2"/>
              <a:buChar char="q"/>
            </a:pPr>
            <a:r>
              <a:rPr lang="en-US" sz="2400" b="0" i="0" dirty="0">
                <a:effectLst/>
                <a:latin typeface="Arial" panose="020B0604020202020204" pitchFamily="34" charset="0"/>
              </a:rPr>
              <a:t>Some Vietnamese characters, especially when accompanied by diacritics, exhibit visual similarities</a:t>
            </a:r>
          </a:p>
          <a:p>
            <a:pPr marL="285750" indent="-285750">
              <a:buFont typeface="Wingdings" panose="05000000000000000000" pitchFamily="2" charset="2"/>
              <a:buChar char="q"/>
            </a:pPr>
            <a:r>
              <a:rPr lang="en-US" sz="2400" b="0" i="0" dirty="0">
                <a:effectLst/>
                <a:latin typeface="Arial" panose="020B0604020202020204" pitchFamily="34" charset="0"/>
              </a:rPr>
              <a:t>can lead to confusion</a:t>
            </a:r>
          </a:p>
          <a:p>
            <a:pPr marL="800100" lvl="1" indent="-342900">
              <a:buFont typeface="Wingdings" panose="05000000000000000000" pitchFamily="2" charset="2"/>
              <a:buChar char="§"/>
            </a:pPr>
            <a:r>
              <a:rPr lang="en-US" sz="2400" b="0" i="0" dirty="0">
                <a:effectLst/>
                <a:latin typeface="Arial" panose="020B0604020202020204" pitchFamily="34" charset="0"/>
              </a:rPr>
              <a:t>ă, </a:t>
            </a:r>
            <a:r>
              <a:rPr lang="en-US" sz="2400" dirty="0">
                <a:latin typeface="Arial" panose="020B0604020202020204" pitchFamily="34" charset="0"/>
              </a:rPr>
              <a:t>â, á, à</a:t>
            </a:r>
            <a:endParaRPr lang="en-US" sz="2400" b="0" i="0" dirty="0">
              <a:effectLst/>
              <a:latin typeface="Arial" panose="020B0604020202020204" pitchFamily="34" charset="0"/>
            </a:endParaRPr>
          </a:p>
          <a:p>
            <a:pPr marL="800100" lvl="1" indent="-342900">
              <a:buFont typeface="Wingdings" panose="05000000000000000000" pitchFamily="2" charset="2"/>
              <a:buChar char="§"/>
            </a:pPr>
            <a:r>
              <a:rPr lang="en-US" sz="2400" b="0" i="0" dirty="0">
                <a:effectLst/>
                <a:latin typeface="Arial" panose="020B0604020202020204" pitchFamily="34" charset="0"/>
              </a:rPr>
              <a:t>ô, ó, ơ, ồ</a:t>
            </a:r>
          </a:p>
          <a:p>
            <a:pPr marL="800100" lvl="1" indent="-342900">
              <a:buFont typeface="Wingdings" panose="05000000000000000000" pitchFamily="2" charset="2"/>
              <a:buChar char="§"/>
            </a:pPr>
            <a:r>
              <a:rPr lang="en-US" sz="2400" b="0" i="0" dirty="0">
                <a:effectLst/>
                <a:latin typeface="Arial" panose="020B0604020202020204" pitchFamily="34" charset="0"/>
              </a:rPr>
              <a:t>e, ê, ế</a:t>
            </a:r>
          </a:p>
          <a:p>
            <a:pPr lvl="1"/>
            <a:endParaRPr lang="en-US" dirty="0"/>
          </a:p>
          <a:p>
            <a:pPr marL="285750" indent="-285750">
              <a:buFont typeface="Arial" panose="020B0604020202020204" pitchFamily="34" charset="0"/>
              <a:buChar char="•"/>
            </a:pPr>
            <a:endParaRPr lang="en-US" dirty="0"/>
          </a:p>
        </p:txBody>
      </p:sp>
      <p:pic>
        <p:nvPicPr>
          <p:cNvPr id="31" name="Picture 30" descr="A close-up of a chart&#10;&#10;Description automatically generated">
            <a:extLst>
              <a:ext uri="{FF2B5EF4-FFF2-40B4-BE49-F238E27FC236}">
                <a16:creationId xmlns:a16="http://schemas.microsoft.com/office/drawing/2014/main" id="{35802A4C-6800-1662-89B8-B9366CA347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0800" y="2084099"/>
            <a:ext cx="5580377" cy="278146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3" name="TextBox 32">
            <a:extLst>
              <a:ext uri="{FF2B5EF4-FFF2-40B4-BE49-F238E27FC236}">
                <a16:creationId xmlns:a16="http://schemas.microsoft.com/office/drawing/2014/main" id="{DD197422-6562-D508-B2A0-F2CED372B550}"/>
              </a:ext>
            </a:extLst>
          </p:cNvPr>
          <p:cNvSpPr txBox="1"/>
          <p:nvPr/>
        </p:nvSpPr>
        <p:spPr>
          <a:xfrm>
            <a:off x="210823" y="1110473"/>
            <a:ext cx="7856217" cy="584775"/>
          </a:xfrm>
          <a:prstGeom prst="rect">
            <a:avLst/>
          </a:prstGeom>
          <a:noFill/>
        </p:spPr>
        <p:txBody>
          <a:bodyPr wrap="square" rtlCol="0">
            <a:spAutoFit/>
          </a:bodyPr>
          <a:lstStyle/>
          <a:p>
            <a:r>
              <a:rPr lang="en-US" sz="3200" dirty="0">
                <a:latin typeface="Arial" panose="020B0604020202020204" pitchFamily="34" charset="0"/>
                <a:cs typeface="Arial" panose="020B0604020202020204" pitchFamily="34" charset="0"/>
              </a:rPr>
              <a:t>What is </a:t>
            </a:r>
            <a:r>
              <a:rPr lang="en-US" sz="3200" b="0" i="0" u="sng" dirty="0">
                <a:effectLst/>
                <a:latin typeface="Arial" panose="020B0604020202020204" pitchFamily="34" charset="0"/>
                <a:cs typeface="Arial" panose="020B0604020202020204" pitchFamily="34" charset="0"/>
              </a:rPr>
              <a:t>Vietnamese</a:t>
            </a:r>
            <a:r>
              <a:rPr lang="en-US" sz="3200" b="0" i="0" dirty="0">
                <a:effectLst/>
                <a:latin typeface="Arial" panose="020B0604020202020204" pitchFamily="34" charset="0"/>
                <a:cs typeface="Arial" panose="020B0604020202020204" pitchFamily="34" charset="0"/>
              </a:rPr>
              <a:t> Scene Text Spotting?</a:t>
            </a:r>
            <a:endParaRPr lang="en-US" sz="3200" dirty="0"/>
          </a:p>
        </p:txBody>
      </p:sp>
      <p:sp>
        <p:nvSpPr>
          <p:cNvPr id="3" name="Footer Placeholder 2">
            <a:extLst>
              <a:ext uri="{FF2B5EF4-FFF2-40B4-BE49-F238E27FC236}">
                <a16:creationId xmlns:a16="http://schemas.microsoft.com/office/drawing/2014/main" id="{CC3B1DE7-EDD4-136F-0615-5446912D951E}"/>
              </a:ext>
            </a:extLst>
          </p:cNvPr>
          <p:cNvSpPr>
            <a:spLocks noGrp="1"/>
          </p:cNvSpPr>
          <p:nvPr>
            <p:ph type="ftr" sz="quarter" idx="11"/>
          </p:nvPr>
        </p:nvSpPr>
        <p:spPr>
          <a:xfrm>
            <a:off x="4050175" y="6492874"/>
            <a:ext cx="4114800" cy="365125"/>
          </a:xfrm>
        </p:spPr>
        <p:txBody>
          <a:bodyPr/>
          <a:lstStyle/>
          <a:p>
            <a:r>
              <a:rPr lang="en-US" noProof="1">
                <a:solidFill>
                  <a:schemeClr val="bg1"/>
                </a:solidFill>
              </a:rPr>
              <a:t>Hieu </a:t>
            </a:r>
            <a:r>
              <a:rPr lang="vi-VN" noProof="1">
                <a:solidFill>
                  <a:schemeClr val="bg1"/>
                </a:solidFill>
              </a:rPr>
              <a:t>Nguyen et al.</a:t>
            </a:r>
          </a:p>
        </p:txBody>
      </p:sp>
    </p:spTree>
    <p:extLst>
      <p:ext uri="{BB962C8B-B14F-4D97-AF65-F5344CB8AC3E}">
        <p14:creationId xmlns:p14="http://schemas.microsoft.com/office/powerpoint/2010/main" val="33639315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B39C71A-2837-E0CE-E3F2-B7D7480C1C52}"/>
              </a:ext>
            </a:extLst>
          </p:cNvPr>
          <p:cNvSpPr/>
          <p:nvPr/>
        </p:nvSpPr>
        <p:spPr>
          <a:xfrm>
            <a:off x="0" y="-1"/>
            <a:ext cx="12192000" cy="105205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4400" dirty="0">
                <a:latin typeface="+mj-lt"/>
              </a:rPr>
              <a:t>Introduction</a:t>
            </a:r>
            <a:endParaRPr lang="vi-VN" sz="4400" dirty="0">
              <a:latin typeface="+mj-lt"/>
            </a:endParaRPr>
          </a:p>
        </p:txBody>
      </p:sp>
      <p:sp>
        <p:nvSpPr>
          <p:cNvPr id="7" name="Rectangle 6">
            <a:extLst>
              <a:ext uri="{FF2B5EF4-FFF2-40B4-BE49-F238E27FC236}">
                <a16:creationId xmlns:a16="http://schemas.microsoft.com/office/drawing/2014/main" id="{2521990C-A790-5A0D-6EB0-7B5DF2C608C2}"/>
              </a:ext>
            </a:extLst>
          </p:cNvPr>
          <p:cNvSpPr/>
          <p:nvPr/>
        </p:nvSpPr>
        <p:spPr>
          <a:xfrm>
            <a:off x="0" y="6408420"/>
            <a:ext cx="12192000" cy="44958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Rectangle 7">
            <a:extLst>
              <a:ext uri="{FF2B5EF4-FFF2-40B4-BE49-F238E27FC236}">
                <a16:creationId xmlns:a16="http://schemas.microsoft.com/office/drawing/2014/main" id="{E66F7310-7772-478C-492D-F4F2D00625B9}"/>
              </a:ext>
            </a:extLst>
          </p:cNvPr>
          <p:cNvSpPr/>
          <p:nvPr/>
        </p:nvSpPr>
        <p:spPr>
          <a:xfrm>
            <a:off x="0" y="6338814"/>
            <a:ext cx="12192000" cy="69606"/>
          </a:xfrm>
          <a:prstGeom prst="rect">
            <a:avLst/>
          </a:prstGeom>
          <a:solidFill>
            <a:srgbClr val="1CADE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 name="Date Placeholder 1">
            <a:extLst>
              <a:ext uri="{FF2B5EF4-FFF2-40B4-BE49-F238E27FC236}">
                <a16:creationId xmlns:a16="http://schemas.microsoft.com/office/drawing/2014/main" id="{F007E63F-2F99-0DF2-3157-7F62CC989CD7}"/>
              </a:ext>
            </a:extLst>
          </p:cNvPr>
          <p:cNvSpPr>
            <a:spLocks noGrp="1"/>
          </p:cNvSpPr>
          <p:nvPr>
            <p:ph type="dt" sz="half" idx="10"/>
          </p:nvPr>
        </p:nvSpPr>
        <p:spPr>
          <a:xfrm>
            <a:off x="838200" y="6492875"/>
            <a:ext cx="2743200" cy="365125"/>
          </a:xfrm>
        </p:spPr>
        <p:txBody>
          <a:bodyPr/>
          <a:lstStyle/>
          <a:p>
            <a:r>
              <a:rPr lang="en-US" dirty="0">
                <a:solidFill>
                  <a:schemeClr val="bg1"/>
                </a:solidFill>
              </a:rPr>
              <a:t>December 24, 2023</a:t>
            </a:r>
            <a:endParaRPr lang="vi-VN" dirty="0">
              <a:solidFill>
                <a:schemeClr val="bg1"/>
              </a:solidFill>
            </a:endParaRPr>
          </a:p>
        </p:txBody>
      </p:sp>
      <p:sp>
        <p:nvSpPr>
          <p:cNvPr id="5" name="Slide Number Placeholder 4">
            <a:extLst>
              <a:ext uri="{FF2B5EF4-FFF2-40B4-BE49-F238E27FC236}">
                <a16:creationId xmlns:a16="http://schemas.microsoft.com/office/drawing/2014/main" id="{233F9517-F163-871B-7503-A10029E2A1D1}"/>
              </a:ext>
            </a:extLst>
          </p:cNvPr>
          <p:cNvSpPr>
            <a:spLocks noGrp="1"/>
          </p:cNvSpPr>
          <p:nvPr>
            <p:ph type="sldNum" sz="quarter" idx="12"/>
          </p:nvPr>
        </p:nvSpPr>
        <p:spPr>
          <a:xfrm>
            <a:off x="8610600" y="6492875"/>
            <a:ext cx="2743200" cy="365125"/>
          </a:xfrm>
        </p:spPr>
        <p:txBody>
          <a:bodyPr/>
          <a:lstStyle/>
          <a:p>
            <a:fld id="{C822574F-7C01-4250-A48D-F24754A704AB}" type="slidenum">
              <a:rPr lang="vi-VN" smtClean="0">
                <a:solidFill>
                  <a:schemeClr val="bg1"/>
                </a:solidFill>
              </a:rPr>
              <a:t>5</a:t>
            </a:fld>
            <a:endParaRPr lang="vi-VN" dirty="0">
              <a:solidFill>
                <a:schemeClr val="bg1"/>
              </a:solidFill>
            </a:endParaRPr>
          </a:p>
        </p:txBody>
      </p:sp>
      <p:sp>
        <p:nvSpPr>
          <p:cNvPr id="33" name="TextBox 32">
            <a:extLst>
              <a:ext uri="{FF2B5EF4-FFF2-40B4-BE49-F238E27FC236}">
                <a16:creationId xmlns:a16="http://schemas.microsoft.com/office/drawing/2014/main" id="{DD197422-6562-D508-B2A0-F2CED372B550}"/>
              </a:ext>
            </a:extLst>
          </p:cNvPr>
          <p:cNvSpPr txBox="1"/>
          <p:nvPr/>
        </p:nvSpPr>
        <p:spPr>
          <a:xfrm>
            <a:off x="210823" y="1110473"/>
            <a:ext cx="7856217" cy="584775"/>
          </a:xfrm>
          <a:prstGeom prst="rect">
            <a:avLst/>
          </a:prstGeom>
          <a:noFill/>
        </p:spPr>
        <p:txBody>
          <a:bodyPr wrap="square" rtlCol="0">
            <a:spAutoFit/>
          </a:bodyPr>
          <a:lstStyle/>
          <a:p>
            <a:r>
              <a:rPr lang="en-US" sz="3200" dirty="0">
                <a:latin typeface="Arial" panose="020B0604020202020204" pitchFamily="34" charset="0"/>
                <a:cs typeface="Arial" panose="020B0604020202020204" pitchFamily="34" charset="0"/>
              </a:rPr>
              <a:t>Why </a:t>
            </a:r>
            <a:r>
              <a:rPr lang="en-US" sz="3200" b="0" i="0" u="sng" dirty="0">
                <a:effectLst/>
                <a:latin typeface="Arial" panose="020B0604020202020204" pitchFamily="34" charset="0"/>
                <a:cs typeface="Arial" panose="020B0604020202020204" pitchFamily="34" charset="0"/>
              </a:rPr>
              <a:t>Vietnamese</a:t>
            </a:r>
            <a:r>
              <a:rPr lang="en-US" sz="3200" b="0" i="0" dirty="0">
                <a:effectLst/>
                <a:latin typeface="Arial" panose="020B0604020202020204" pitchFamily="34" charset="0"/>
                <a:cs typeface="Arial" panose="020B0604020202020204" pitchFamily="34" charset="0"/>
              </a:rPr>
              <a:t>?</a:t>
            </a:r>
            <a:endParaRPr lang="en-US" sz="3200" dirty="0"/>
          </a:p>
        </p:txBody>
      </p:sp>
      <p:sp>
        <p:nvSpPr>
          <p:cNvPr id="3" name="Footer Placeholder 2">
            <a:extLst>
              <a:ext uri="{FF2B5EF4-FFF2-40B4-BE49-F238E27FC236}">
                <a16:creationId xmlns:a16="http://schemas.microsoft.com/office/drawing/2014/main" id="{CC3B1DE7-EDD4-136F-0615-5446912D951E}"/>
              </a:ext>
            </a:extLst>
          </p:cNvPr>
          <p:cNvSpPr>
            <a:spLocks noGrp="1"/>
          </p:cNvSpPr>
          <p:nvPr>
            <p:ph type="ftr" sz="quarter" idx="11"/>
          </p:nvPr>
        </p:nvSpPr>
        <p:spPr>
          <a:xfrm>
            <a:off x="4050175" y="6492874"/>
            <a:ext cx="4114800" cy="365125"/>
          </a:xfrm>
        </p:spPr>
        <p:txBody>
          <a:bodyPr/>
          <a:lstStyle/>
          <a:p>
            <a:r>
              <a:rPr lang="en-US" noProof="1">
                <a:solidFill>
                  <a:schemeClr val="bg1"/>
                </a:solidFill>
              </a:rPr>
              <a:t>Hieu </a:t>
            </a:r>
            <a:r>
              <a:rPr lang="vi-VN" noProof="1">
                <a:solidFill>
                  <a:schemeClr val="bg1"/>
                </a:solidFill>
              </a:rPr>
              <a:t>Nguyen et al.</a:t>
            </a:r>
          </a:p>
        </p:txBody>
      </p:sp>
      <p:pic>
        <p:nvPicPr>
          <p:cNvPr id="15" name="Picture 14">
            <a:extLst>
              <a:ext uri="{FF2B5EF4-FFF2-40B4-BE49-F238E27FC236}">
                <a16:creationId xmlns:a16="http://schemas.microsoft.com/office/drawing/2014/main" id="{044ABCBC-EAF9-83BD-6C37-C8E65D886F26}"/>
              </a:ext>
            </a:extLst>
          </p:cNvPr>
          <p:cNvPicPr>
            <a:picLocks noChangeAspect="1"/>
          </p:cNvPicPr>
          <p:nvPr/>
        </p:nvPicPr>
        <p:blipFill>
          <a:blip r:embed="rId3"/>
          <a:stretch>
            <a:fillRect/>
          </a:stretch>
        </p:blipFill>
        <p:spPr>
          <a:xfrm>
            <a:off x="5346594" y="4608580"/>
            <a:ext cx="6750329" cy="122936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6" name="TextBox 15">
            <a:extLst>
              <a:ext uri="{FF2B5EF4-FFF2-40B4-BE49-F238E27FC236}">
                <a16:creationId xmlns:a16="http://schemas.microsoft.com/office/drawing/2014/main" id="{A9DA07B5-8CEE-3E91-FC53-FCE542BD86DD}"/>
              </a:ext>
            </a:extLst>
          </p:cNvPr>
          <p:cNvSpPr txBox="1"/>
          <p:nvPr/>
        </p:nvSpPr>
        <p:spPr>
          <a:xfrm>
            <a:off x="6993891" y="5881807"/>
            <a:ext cx="4359909" cy="307777"/>
          </a:xfrm>
          <a:prstGeom prst="rect">
            <a:avLst/>
          </a:prstGeom>
          <a:noFill/>
        </p:spPr>
        <p:txBody>
          <a:bodyPr wrap="square" rtlCol="0">
            <a:spAutoFit/>
          </a:bodyPr>
          <a:lstStyle/>
          <a:p>
            <a:r>
              <a:rPr lang="en-US" sz="1400" dirty="0"/>
              <a:t>Result from Google Lens (Google image search)</a:t>
            </a:r>
          </a:p>
        </p:txBody>
      </p:sp>
      <p:pic>
        <p:nvPicPr>
          <p:cNvPr id="20" name="Picture 19" descr="A group of people walking in front of a sign&#10;&#10;Description automatically generated">
            <a:extLst>
              <a:ext uri="{FF2B5EF4-FFF2-40B4-BE49-F238E27FC236}">
                <a16:creationId xmlns:a16="http://schemas.microsoft.com/office/drawing/2014/main" id="{596D4479-4B84-CF29-B9CA-047F2D712A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56887" y="1136506"/>
            <a:ext cx="5296913" cy="3374133"/>
          </a:xfrm>
          <a:prstGeom prst="rect">
            <a:avLst/>
          </a:prstGeom>
        </p:spPr>
      </p:pic>
      <p:sp>
        <p:nvSpPr>
          <p:cNvPr id="6" name="TextBox 5">
            <a:extLst>
              <a:ext uri="{FF2B5EF4-FFF2-40B4-BE49-F238E27FC236}">
                <a16:creationId xmlns:a16="http://schemas.microsoft.com/office/drawing/2014/main" id="{FCA879F7-3634-5A08-3CCA-3FA22AB1AB73}"/>
              </a:ext>
            </a:extLst>
          </p:cNvPr>
          <p:cNvSpPr txBox="1"/>
          <p:nvPr/>
        </p:nvSpPr>
        <p:spPr>
          <a:xfrm>
            <a:off x="210824" y="1970396"/>
            <a:ext cx="5846063" cy="2862322"/>
          </a:xfrm>
          <a:prstGeom prst="rect">
            <a:avLst/>
          </a:prstGeom>
          <a:noFill/>
        </p:spPr>
        <p:txBody>
          <a:bodyPr wrap="square" rtlCol="0">
            <a:spAutoFit/>
          </a:bodyPr>
          <a:lstStyle/>
          <a:p>
            <a:pPr marL="285750" indent="-285750">
              <a:buFont typeface="Wingdings" panose="05000000000000000000" pitchFamily="2" charset="2"/>
              <a:buChar char="q"/>
            </a:pPr>
            <a:endParaRPr lang="en-US" sz="2400" dirty="0"/>
          </a:p>
          <a:p>
            <a:pPr marL="285750" indent="-285750">
              <a:buFont typeface="Wingdings" panose="05000000000000000000" pitchFamily="2" charset="2"/>
              <a:buChar char="q"/>
            </a:pPr>
            <a:r>
              <a:rPr lang="en-US" sz="2400" dirty="0"/>
              <a:t>Few tools mainly focus on Vietnamese </a:t>
            </a:r>
          </a:p>
          <a:p>
            <a:r>
              <a:rPr lang="en-US" sz="2400" dirty="0"/>
              <a:t>scene text</a:t>
            </a:r>
          </a:p>
          <a:p>
            <a:pPr marL="285750" indent="-285750">
              <a:buFont typeface="Wingdings" panose="05000000000000000000" pitchFamily="2" charset="2"/>
              <a:buChar char="q"/>
            </a:pPr>
            <a:r>
              <a:rPr lang="en-US" sz="2400" dirty="0"/>
              <a:t>Easier to encounter limitations when detecting and recognizing Vietnamese scene text.</a:t>
            </a:r>
          </a:p>
          <a:p>
            <a:pPr marL="285750" indent="-285750">
              <a:buFont typeface="Wingdings" panose="05000000000000000000" pitchFamily="2" charset="2"/>
              <a:buChar char="q"/>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772980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B39C71A-2837-E0CE-E3F2-B7D7480C1C52}"/>
              </a:ext>
            </a:extLst>
          </p:cNvPr>
          <p:cNvSpPr/>
          <p:nvPr/>
        </p:nvSpPr>
        <p:spPr>
          <a:xfrm>
            <a:off x="0" y="-1"/>
            <a:ext cx="12192000" cy="105205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4400" dirty="0">
                <a:latin typeface="+mj-lt"/>
              </a:rPr>
              <a:t>Related Work</a:t>
            </a:r>
            <a:endParaRPr lang="vi-VN" sz="4400" dirty="0">
              <a:latin typeface="+mj-lt"/>
            </a:endParaRPr>
          </a:p>
        </p:txBody>
      </p:sp>
      <p:sp>
        <p:nvSpPr>
          <p:cNvPr id="7" name="Rectangle 6">
            <a:extLst>
              <a:ext uri="{FF2B5EF4-FFF2-40B4-BE49-F238E27FC236}">
                <a16:creationId xmlns:a16="http://schemas.microsoft.com/office/drawing/2014/main" id="{2521990C-A790-5A0D-6EB0-7B5DF2C608C2}"/>
              </a:ext>
            </a:extLst>
          </p:cNvPr>
          <p:cNvSpPr/>
          <p:nvPr/>
        </p:nvSpPr>
        <p:spPr>
          <a:xfrm>
            <a:off x="0" y="6408420"/>
            <a:ext cx="12192000" cy="44958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Rectangle 7">
            <a:extLst>
              <a:ext uri="{FF2B5EF4-FFF2-40B4-BE49-F238E27FC236}">
                <a16:creationId xmlns:a16="http://schemas.microsoft.com/office/drawing/2014/main" id="{E66F7310-7772-478C-492D-F4F2D00625B9}"/>
              </a:ext>
            </a:extLst>
          </p:cNvPr>
          <p:cNvSpPr/>
          <p:nvPr/>
        </p:nvSpPr>
        <p:spPr>
          <a:xfrm>
            <a:off x="0" y="6338814"/>
            <a:ext cx="12192000" cy="69606"/>
          </a:xfrm>
          <a:prstGeom prst="rect">
            <a:avLst/>
          </a:prstGeom>
          <a:solidFill>
            <a:srgbClr val="1CADE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 name="Date Placeholder 1">
            <a:extLst>
              <a:ext uri="{FF2B5EF4-FFF2-40B4-BE49-F238E27FC236}">
                <a16:creationId xmlns:a16="http://schemas.microsoft.com/office/drawing/2014/main" id="{F007E63F-2F99-0DF2-3157-7F62CC989CD7}"/>
              </a:ext>
            </a:extLst>
          </p:cNvPr>
          <p:cNvSpPr>
            <a:spLocks noGrp="1"/>
          </p:cNvSpPr>
          <p:nvPr>
            <p:ph type="dt" sz="half" idx="10"/>
          </p:nvPr>
        </p:nvSpPr>
        <p:spPr>
          <a:xfrm>
            <a:off x="838200" y="6492875"/>
            <a:ext cx="2743200" cy="365125"/>
          </a:xfrm>
        </p:spPr>
        <p:txBody>
          <a:bodyPr/>
          <a:lstStyle/>
          <a:p>
            <a:r>
              <a:rPr lang="en-US" dirty="0">
                <a:solidFill>
                  <a:schemeClr val="bg1"/>
                </a:solidFill>
              </a:rPr>
              <a:t>December 24, 2023</a:t>
            </a:r>
            <a:endParaRPr lang="vi-VN" dirty="0">
              <a:solidFill>
                <a:schemeClr val="bg1"/>
              </a:solidFill>
            </a:endParaRPr>
          </a:p>
        </p:txBody>
      </p:sp>
      <p:sp>
        <p:nvSpPr>
          <p:cNvPr id="5" name="Slide Number Placeholder 4">
            <a:extLst>
              <a:ext uri="{FF2B5EF4-FFF2-40B4-BE49-F238E27FC236}">
                <a16:creationId xmlns:a16="http://schemas.microsoft.com/office/drawing/2014/main" id="{233F9517-F163-871B-7503-A10029E2A1D1}"/>
              </a:ext>
            </a:extLst>
          </p:cNvPr>
          <p:cNvSpPr>
            <a:spLocks noGrp="1"/>
          </p:cNvSpPr>
          <p:nvPr>
            <p:ph type="sldNum" sz="quarter" idx="12"/>
          </p:nvPr>
        </p:nvSpPr>
        <p:spPr>
          <a:xfrm>
            <a:off x="8610600" y="6492875"/>
            <a:ext cx="2743200" cy="365125"/>
          </a:xfrm>
        </p:spPr>
        <p:txBody>
          <a:bodyPr/>
          <a:lstStyle/>
          <a:p>
            <a:fld id="{C822574F-7C01-4250-A48D-F24754A704AB}" type="slidenum">
              <a:rPr lang="vi-VN" smtClean="0">
                <a:solidFill>
                  <a:schemeClr val="bg1"/>
                </a:solidFill>
              </a:rPr>
              <a:t>6</a:t>
            </a:fld>
            <a:endParaRPr lang="vi-VN" dirty="0">
              <a:solidFill>
                <a:schemeClr val="bg1"/>
              </a:solidFill>
            </a:endParaRPr>
          </a:p>
        </p:txBody>
      </p:sp>
      <p:sp>
        <p:nvSpPr>
          <p:cNvPr id="6" name="TextBox 5">
            <a:extLst>
              <a:ext uri="{FF2B5EF4-FFF2-40B4-BE49-F238E27FC236}">
                <a16:creationId xmlns:a16="http://schemas.microsoft.com/office/drawing/2014/main" id="{486543C1-8981-564D-2973-35D2B00DC4A8}"/>
              </a:ext>
            </a:extLst>
          </p:cNvPr>
          <p:cNvSpPr txBox="1"/>
          <p:nvPr/>
        </p:nvSpPr>
        <p:spPr>
          <a:xfrm>
            <a:off x="210822" y="1970396"/>
            <a:ext cx="11666218" cy="2308324"/>
          </a:xfrm>
          <a:prstGeom prst="rect">
            <a:avLst/>
          </a:prstGeom>
          <a:noFill/>
        </p:spPr>
        <p:txBody>
          <a:bodyPr wrap="square" rtlCol="0">
            <a:spAutoFit/>
          </a:bodyPr>
          <a:lstStyle/>
          <a:p>
            <a:pPr marL="285750" indent="-285750">
              <a:buFont typeface="Wingdings" panose="05000000000000000000" pitchFamily="2" charset="2"/>
              <a:buChar char="q"/>
            </a:pPr>
            <a:r>
              <a:rPr lang="en-US" sz="2400" dirty="0">
                <a:latin typeface="Arial" panose="020B0604020202020204" pitchFamily="34" charset="0"/>
              </a:rPr>
              <a:t>Two-stage approach: detection, recognition</a:t>
            </a:r>
          </a:p>
          <a:p>
            <a:pPr marL="800100" lvl="1" indent="-342900">
              <a:buFont typeface="Wingdings" panose="05000000000000000000" pitchFamily="2" charset="2"/>
              <a:buChar char="§"/>
            </a:pPr>
            <a:r>
              <a:rPr lang="en-US" sz="2400" dirty="0">
                <a:latin typeface="Arial" panose="020B0604020202020204" pitchFamily="34" charset="0"/>
              </a:rPr>
              <a:t>Detection: DB/DB++, SAST, EAST, etc.</a:t>
            </a:r>
          </a:p>
          <a:p>
            <a:pPr marL="800100" lvl="1" indent="-342900">
              <a:buFont typeface="Wingdings" panose="05000000000000000000" pitchFamily="2" charset="2"/>
              <a:buChar char="§"/>
            </a:pPr>
            <a:r>
              <a:rPr lang="en-US" sz="2400" b="0" i="0" dirty="0">
                <a:effectLst/>
                <a:latin typeface="Arial" panose="020B0604020202020204" pitchFamily="34" charset="0"/>
              </a:rPr>
              <a:t>Recognition: </a:t>
            </a:r>
            <a:r>
              <a:rPr lang="nb-NO" sz="2400" b="0" i="0" dirty="0">
                <a:effectLst/>
                <a:latin typeface="Arial" panose="020B0604020202020204" pitchFamily="34" charset="0"/>
              </a:rPr>
              <a:t>SPIN, SRN, SVTR, ABINet, etc.</a:t>
            </a:r>
            <a:endParaRPr lang="en-US" sz="2400" dirty="0"/>
          </a:p>
          <a:p>
            <a:pPr marL="285750" indent="-285750">
              <a:buFont typeface="Wingdings" panose="05000000000000000000" pitchFamily="2" charset="2"/>
              <a:buChar char="q"/>
            </a:pPr>
            <a:r>
              <a:rPr lang="en-US" sz="2400" b="0" i="0" dirty="0">
                <a:effectLst/>
                <a:latin typeface="Arial" panose="020B0604020202020204" pitchFamily="34" charset="0"/>
              </a:rPr>
              <a:t>End-to-end approach: merging detection and recognition into a unified system</a:t>
            </a:r>
          </a:p>
          <a:p>
            <a:pPr marL="800100" lvl="1" indent="-342900">
              <a:buFont typeface="Wingdings" panose="05000000000000000000" pitchFamily="2" charset="2"/>
              <a:buChar char="§"/>
            </a:pPr>
            <a:r>
              <a:rPr lang="en-US" sz="2400" b="0" i="0" noProof="1">
                <a:effectLst/>
                <a:latin typeface="Arial" panose="020B0604020202020204" pitchFamily="34" charset="0"/>
              </a:rPr>
              <a:t>PGNet  </a:t>
            </a:r>
          </a:p>
          <a:p>
            <a:pPr marL="800100" lvl="1" indent="-342900">
              <a:buFont typeface="Wingdings" panose="05000000000000000000" pitchFamily="2" charset="2"/>
              <a:buChar char="§"/>
            </a:pPr>
            <a:r>
              <a:rPr lang="en-US" sz="2400" b="0" i="0" noProof="1">
                <a:effectLst/>
                <a:latin typeface="Arial" panose="020B0604020202020204" pitchFamily="34" charset="0"/>
              </a:rPr>
              <a:t>SwinTextSpotter</a:t>
            </a:r>
          </a:p>
        </p:txBody>
      </p:sp>
      <p:sp>
        <p:nvSpPr>
          <p:cNvPr id="23" name="TextBox 22">
            <a:extLst>
              <a:ext uri="{FF2B5EF4-FFF2-40B4-BE49-F238E27FC236}">
                <a16:creationId xmlns:a16="http://schemas.microsoft.com/office/drawing/2014/main" id="{00557EB0-B3A9-2640-0BC8-0B360C34ECEB}"/>
              </a:ext>
            </a:extLst>
          </p:cNvPr>
          <p:cNvSpPr txBox="1"/>
          <p:nvPr/>
        </p:nvSpPr>
        <p:spPr>
          <a:xfrm>
            <a:off x="210823" y="1110473"/>
            <a:ext cx="9776457" cy="584775"/>
          </a:xfrm>
          <a:prstGeom prst="rect">
            <a:avLst/>
          </a:prstGeom>
          <a:noFill/>
        </p:spPr>
        <p:txBody>
          <a:bodyPr wrap="square" rtlCol="0">
            <a:spAutoFit/>
          </a:bodyPr>
          <a:lstStyle/>
          <a:p>
            <a:r>
              <a:rPr lang="en-US" sz="3200" b="0" i="0" dirty="0">
                <a:effectLst/>
                <a:latin typeface="Arial" panose="020B0604020202020204" pitchFamily="34" charset="0"/>
              </a:rPr>
              <a:t>Two typically approaches: two-stage and end-to-end</a:t>
            </a:r>
            <a:endParaRPr lang="en-US" sz="3200" u="sng" dirty="0"/>
          </a:p>
        </p:txBody>
      </p:sp>
      <p:sp>
        <p:nvSpPr>
          <p:cNvPr id="3" name="Footer Placeholder 2">
            <a:extLst>
              <a:ext uri="{FF2B5EF4-FFF2-40B4-BE49-F238E27FC236}">
                <a16:creationId xmlns:a16="http://schemas.microsoft.com/office/drawing/2014/main" id="{A5B8A079-E594-BAA2-7300-A1757746F849}"/>
              </a:ext>
            </a:extLst>
          </p:cNvPr>
          <p:cNvSpPr>
            <a:spLocks noGrp="1"/>
          </p:cNvSpPr>
          <p:nvPr>
            <p:ph type="ftr" sz="quarter" idx="11"/>
          </p:nvPr>
        </p:nvSpPr>
        <p:spPr>
          <a:xfrm>
            <a:off x="4050175" y="6492874"/>
            <a:ext cx="4114800" cy="365125"/>
          </a:xfrm>
        </p:spPr>
        <p:txBody>
          <a:bodyPr/>
          <a:lstStyle/>
          <a:p>
            <a:r>
              <a:rPr lang="en-US" noProof="1">
                <a:solidFill>
                  <a:schemeClr val="bg1"/>
                </a:solidFill>
              </a:rPr>
              <a:t>Hieu </a:t>
            </a:r>
            <a:r>
              <a:rPr lang="vi-VN" noProof="1">
                <a:solidFill>
                  <a:schemeClr val="bg1"/>
                </a:solidFill>
              </a:rPr>
              <a:t>Nguyen et al.</a:t>
            </a:r>
          </a:p>
        </p:txBody>
      </p:sp>
    </p:spTree>
    <p:extLst>
      <p:ext uri="{BB962C8B-B14F-4D97-AF65-F5344CB8AC3E}">
        <p14:creationId xmlns:p14="http://schemas.microsoft.com/office/powerpoint/2010/main" val="40364934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B39C71A-2837-E0CE-E3F2-B7D7480C1C52}"/>
              </a:ext>
            </a:extLst>
          </p:cNvPr>
          <p:cNvSpPr/>
          <p:nvPr/>
        </p:nvSpPr>
        <p:spPr>
          <a:xfrm>
            <a:off x="0" y="-1"/>
            <a:ext cx="12192000" cy="105205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4400" dirty="0">
                <a:latin typeface="+mj-lt"/>
              </a:rPr>
              <a:t>Related Work</a:t>
            </a:r>
            <a:endParaRPr lang="vi-VN" sz="4400" dirty="0">
              <a:latin typeface="+mj-lt"/>
            </a:endParaRPr>
          </a:p>
        </p:txBody>
      </p:sp>
      <p:sp>
        <p:nvSpPr>
          <p:cNvPr id="7" name="Rectangle 6">
            <a:extLst>
              <a:ext uri="{FF2B5EF4-FFF2-40B4-BE49-F238E27FC236}">
                <a16:creationId xmlns:a16="http://schemas.microsoft.com/office/drawing/2014/main" id="{2521990C-A790-5A0D-6EB0-7B5DF2C608C2}"/>
              </a:ext>
            </a:extLst>
          </p:cNvPr>
          <p:cNvSpPr/>
          <p:nvPr/>
        </p:nvSpPr>
        <p:spPr>
          <a:xfrm>
            <a:off x="0" y="6408420"/>
            <a:ext cx="12192000" cy="44958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Rectangle 7">
            <a:extLst>
              <a:ext uri="{FF2B5EF4-FFF2-40B4-BE49-F238E27FC236}">
                <a16:creationId xmlns:a16="http://schemas.microsoft.com/office/drawing/2014/main" id="{E66F7310-7772-478C-492D-F4F2D00625B9}"/>
              </a:ext>
            </a:extLst>
          </p:cNvPr>
          <p:cNvSpPr/>
          <p:nvPr/>
        </p:nvSpPr>
        <p:spPr>
          <a:xfrm>
            <a:off x="0" y="6338814"/>
            <a:ext cx="12192000" cy="69606"/>
          </a:xfrm>
          <a:prstGeom prst="rect">
            <a:avLst/>
          </a:prstGeom>
          <a:solidFill>
            <a:srgbClr val="1CADE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 name="Date Placeholder 1">
            <a:extLst>
              <a:ext uri="{FF2B5EF4-FFF2-40B4-BE49-F238E27FC236}">
                <a16:creationId xmlns:a16="http://schemas.microsoft.com/office/drawing/2014/main" id="{F007E63F-2F99-0DF2-3157-7F62CC989CD7}"/>
              </a:ext>
            </a:extLst>
          </p:cNvPr>
          <p:cNvSpPr>
            <a:spLocks noGrp="1"/>
          </p:cNvSpPr>
          <p:nvPr>
            <p:ph type="dt" sz="half" idx="10"/>
          </p:nvPr>
        </p:nvSpPr>
        <p:spPr>
          <a:xfrm>
            <a:off x="838200" y="6492875"/>
            <a:ext cx="2743200" cy="365125"/>
          </a:xfrm>
        </p:spPr>
        <p:txBody>
          <a:bodyPr/>
          <a:lstStyle/>
          <a:p>
            <a:r>
              <a:rPr lang="en-US" dirty="0">
                <a:solidFill>
                  <a:schemeClr val="bg1"/>
                </a:solidFill>
              </a:rPr>
              <a:t>December 24, 2023</a:t>
            </a:r>
            <a:endParaRPr lang="vi-VN" dirty="0">
              <a:solidFill>
                <a:schemeClr val="bg1"/>
              </a:solidFill>
            </a:endParaRPr>
          </a:p>
        </p:txBody>
      </p:sp>
      <p:sp>
        <p:nvSpPr>
          <p:cNvPr id="5" name="Slide Number Placeholder 4">
            <a:extLst>
              <a:ext uri="{FF2B5EF4-FFF2-40B4-BE49-F238E27FC236}">
                <a16:creationId xmlns:a16="http://schemas.microsoft.com/office/drawing/2014/main" id="{233F9517-F163-871B-7503-A10029E2A1D1}"/>
              </a:ext>
            </a:extLst>
          </p:cNvPr>
          <p:cNvSpPr>
            <a:spLocks noGrp="1"/>
          </p:cNvSpPr>
          <p:nvPr>
            <p:ph type="sldNum" sz="quarter" idx="12"/>
          </p:nvPr>
        </p:nvSpPr>
        <p:spPr>
          <a:xfrm>
            <a:off x="8610600" y="6492875"/>
            <a:ext cx="2743200" cy="365125"/>
          </a:xfrm>
        </p:spPr>
        <p:txBody>
          <a:bodyPr/>
          <a:lstStyle/>
          <a:p>
            <a:fld id="{C822574F-7C01-4250-A48D-F24754A704AB}" type="slidenum">
              <a:rPr lang="vi-VN" smtClean="0">
                <a:solidFill>
                  <a:schemeClr val="bg1"/>
                </a:solidFill>
              </a:rPr>
              <a:t>7</a:t>
            </a:fld>
            <a:endParaRPr lang="vi-VN" dirty="0">
              <a:solidFill>
                <a:schemeClr val="bg1"/>
              </a:solidFill>
            </a:endParaRPr>
          </a:p>
        </p:txBody>
      </p:sp>
      <p:sp>
        <p:nvSpPr>
          <p:cNvPr id="6" name="TextBox 5">
            <a:extLst>
              <a:ext uri="{FF2B5EF4-FFF2-40B4-BE49-F238E27FC236}">
                <a16:creationId xmlns:a16="http://schemas.microsoft.com/office/drawing/2014/main" id="{486543C1-8981-564D-2973-35D2B00DC4A8}"/>
              </a:ext>
            </a:extLst>
          </p:cNvPr>
          <p:cNvSpPr txBox="1"/>
          <p:nvPr/>
        </p:nvSpPr>
        <p:spPr>
          <a:xfrm>
            <a:off x="348295" y="2953743"/>
            <a:ext cx="4974636" cy="1846659"/>
          </a:xfrm>
          <a:prstGeom prst="rect">
            <a:avLst/>
          </a:prstGeom>
          <a:noFill/>
        </p:spPr>
        <p:txBody>
          <a:bodyPr wrap="square" rtlCol="0">
            <a:spAutoFit/>
          </a:bodyPr>
          <a:lstStyle/>
          <a:p>
            <a:pPr marL="342900" indent="-342900">
              <a:buFont typeface="Wingdings" panose="05000000000000000000" pitchFamily="2" charset="2"/>
              <a:buChar char="q"/>
            </a:pPr>
            <a:r>
              <a:rPr lang="en-US" sz="2400" noProof="1">
                <a:latin typeface="Arial" panose="020B0604020202020204" pitchFamily="34" charset="0"/>
              </a:rPr>
              <a:t>Nguyen et al. contributed VinText dataset - a challenging benchmark for Vietnamese scene text spotting. </a:t>
            </a:r>
            <a:endParaRPr lang="en-US" sz="2400" dirty="0"/>
          </a:p>
          <a:p>
            <a:pPr marL="285750" indent="-285750">
              <a:buFont typeface="Arial" panose="020B0604020202020204" pitchFamily="34" charset="0"/>
              <a:buChar char="•"/>
            </a:pPr>
            <a:endParaRPr lang="en-US" dirty="0"/>
          </a:p>
        </p:txBody>
      </p:sp>
      <p:sp>
        <p:nvSpPr>
          <p:cNvPr id="23" name="TextBox 22">
            <a:extLst>
              <a:ext uri="{FF2B5EF4-FFF2-40B4-BE49-F238E27FC236}">
                <a16:creationId xmlns:a16="http://schemas.microsoft.com/office/drawing/2014/main" id="{00557EB0-B3A9-2640-0BC8-0B360C34ECEB}"/>
              </a:ext>
            </a:extLst>
          </p:cNvPr>
          <p:cNvSpPr txBox="1"/>
          <p:nvPr/>
        </p:nvSpPr>
        <p:spPr>
          <a:xfrm>
            <a:off x="210823" y="1110473"/>
            <a:ext cx="10565207" cy="584775"/>
          </a:xfrm>
          <a:prstGeom prst="rect">
            <a:avLst/>
          </a:prstGeom>
          <a:noFill/>
        </p:spPr>
        <p:txBody>
          <a:bodyPr wrap="square" rtlCol="0">
            <a:spAutoFit/>
          </a:bodyPr>
          <a:lstStyle/>
          <a:p>
            <a:r>
              <a:rPr lang="en-US" sz="3200" dirty="0">
                <a:latin typeface="Arial" panose="020B0604020202020204" pitchFamily="34" charset="0"/>
              </a:rPr>
              <a:t>Benchmark dataset for Vietnamese scene text spotting</a:t>
            </a:r>
            <a:endParaRPr lang="en-US" sz="3200" dirty="0"/>
          </a:p>
        </p:txBody>
      </p:sp>
      <p:sp>
        <p:nvSpPr>
          <p:cNvPr id="3" name="Footer Placeholder 2">
            <a:extLst>
              <a:ext uri="{FF2B5EF4-FFF2-40B4-BE49-F238E27FC236}">
                <a16:creationId xmlns:a16="http://schemas.microsoft.com/office/drawing/2014/main" id="{A5B8A079-E594-BAA2-7300-A1757746F849}"/>
              </a:ext>
            </a:extLst>
          </p:cNvPr>
          <p:cNvSpPr>
            <a:spLocks noGrp="1"/>
          </p:cNvSpPr>
          <p:nvPr>
            <p:ph type="ftr" sz="quarter" idx="11"/>
          </p:nvPr>
        </p:nvSpPr>
        <p:spPr>
          <a:xfrm>
            <a:off x="4050175" y="6492874"/>
            <a:ext cx="4114800" cy="365125"/>
          </a:xfrm>
        </p:spPr>
        <p:txBody>
          <a:bodyPr/>
          <a:lstStyle/>
          <a:p>
            <a:r>
              <a:rPr lang="en-US" noProof="1">
                <a:solidFill>
                  <a:schemeClr val="bg1"/>
                </a:solidFill>
              </a:rPr>
              <a:t>Hieu </a:t>
            </a:r>
            <a:r>
              <a:rPr lang="vi-VN" noProof="1">
                <a:solidFill>
                  <a:schemeClr val="bg1"/>
                </a:solidFill>
              </a:rPr>
              <a:t>Nguyen et al.</a:t>
            </a:r>
          </a:p>
        </p:txBody>
      </p:sp>
      <p:pic>
        <p:nvPicPr>
          <p:cNvPr id="10" name="Picture 9" descr="A collage of a billboard&#10;&#10;Description automatically generated">
            <a:extLst>
              <a:ext uri="{FF2B5EF4-FFF2-40B4-BE49-F238E27FC236}">
                <a16:creationId xmlns:a16="http://schemas.microsoft.com/office/drawing/2014/main" id="{3385D8A4-5186-0F77-1C90-E381878C7A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75903" y="2065563"/>
            <a:ext cx="7061261" cy="3612358"/>
          </a:xfrm>
          <a:prstGeom prst="rect">
            <a:avLst/>
          </a:prstGeom>
        </p:spPr>
      </p:pic>
    </p:spTree>
    <p:extLst>
      <p:ext uri="{BB962C8B-B14F-4D97-AF65-F5344CB8AC3E}">
        <p14:creationId xmlns:p14="http://schemas.microsoft.com/office/powerpoint/2010/main" val="31594654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B39C71A-2837-E0CE-E3F2-B7D7480C1C52}"/>
              </a:ext>
            </a:extLst>
          </p:cNvPr>
          <p:cNvSpPr/>
          <p:nvPr/>
        </p:nvSpPr>
        <p:spPr>
          <a:xfrm>
            <a:off x="0" y="-1"/>
            <a:ext cx="12192000" cy="105205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4400" dirty="0">
                <a:latin typeface="+mj-lt"/>
              </a:rPr>
              <a:t>Proposed Method</a:t>
            </a:r>
            <a:endParaRPr lang="vi-VN" sz="4400" dirty="0">
              <a:latin typeface="+mj-lt"/>
            </a:endParaRPr>
          </a:p>
        </p:txBody>
      </p:sp>
      <p:sp>
        <p:nvSpPr>
          <p:cNvPr id="7" name="Rectangle 6">
            <a:extLst>
              <a:ext uri="{FF2B5EF4-FFF2-40B4-BE49-F238E27FC236}">
                <a16:creationId xmlns:a16="http://schemas.microsoft.com/office/drawing/2014/main" id="{2521990C-A790-5A0D-6EB0-7B5DF2C608C2}"/>
              </a:ext>
            </a:extLst>
          </p:cNvPr>
          <p:cNvSpPr/>
          <p:nvPr/>
        </p:nvSpPr>
        <p:spPr>
          <a:xfrm>
            <a:off x="0" y="6408420"/>
            <a:ext cx="12192000" cy="44958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Rectangle 7">
            <a:extLst>
              <a:ext uri="{FF2B5EF4-FFF2-40B4-BE49-F238E27FC236}">
                <a16:creationId xmlns:a16="http://schemas.microsoft.com/office/drawing/2014/main" id="{E66F7310-7772-478C-492D-F4F2D00625B9}"/>
              </a:ext>
            </a:extLst>
          </p:cNvPr>
          <p:cNvSpPr/>
          <p:nvPr/>
        </p:nvSpPr>
        <p:spPr>
          <a:xfrm>
            <a:off x="0" y="6338814"/>
            <a:ext cx="12192000" cy="69606"/>
          </a:xfrm>
          <a:prstGeom prst="rect">
            <a:avLst/>
          </a:prstGeom>
          <a:solidFill>
            <a:srgbClr val="1CADE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 name="Date Placeholder 1">
            <a:extLst>
              <a:ext uri="{FF2B5EF4-FFF2-40B4-BE49-F238E27FC236}">
                <a16:creationId xmlns:a16="http://schemas.microsoft.com/office/drawing/2014/main" id="{F007E63F-2F99-0DF2-3157-7F62CC989CD7}"/>
              </a:ext>
            </a:extLst>
          </p:cNvPr>
          <p:cNvSpPr>
            <a:spLocks noGrp="1"/>
          </p:cNvSpPr>
          <p:nvPr>
            <p:ph type="dt" sz="half" idx="10"/>
          </p:nvPr>
        </p:nvSpPr>
        <p:spPr>
          <a:xfrm>
            <a:off x="838200" y="6492875"/>
            <a:ext cx="2743200" cy="365125"/>
          </a:xfrm>
        </p:spPr>
        <p:txBody>
          <a:bodyPr/>
          <a:lstStyle/>
          <a:p>
            <a:r>
              <a:rPr lang="en-US" dirty="0">
                <a:solidFill>
                  <a:schemeClr val="bg1"/>
                </a:solidFill>
              </a:rPr>
              <a:t>December 24, 2023</a:t>
            </a:r>
            <a:endParaRPr lang="vi-VN" dirty="0">
              <a:solidFill>
                <a:schemeClr val="bg1"/>
              </a:solidFill>
            </a:endParaRPr>
          </a:p>
        </p:txBody>
      </p:sp>
      <p:sp>
        <p:nvSpPr>
          <p:cNvPr id="5" name="Slide Number Placeholder 4">
            <a:extLst>
              <a:ext uri="{FF2B5EF4-FFF2-40B4-BE49-F238E27FC236}">
                <a16:creationId xmlns:a16="http://schemas.microsoft.com/office/drawing/2014/main" id="{233F9517-F163-871B-7503-A10029E2A1D1}"/>
              </a:ext>
            </a:extLst>
          </p:cNvPr>
          <p:cNvSpPr>
            <a:spLocks noGrp="1"/>
          </p:cNvSpPr>
          <p:nvPr>
            <p:ph type="sldNum" sz="quarter" idx="12"/>
          </p:nvPr>
        </p:nvSpPr>
        <p:spPr>
          <a:xfrm>
            <a:off x="8610600" y="6492875"/>
            <a:ext cx="2743200" cy="365125"/>
          </a:xfrm>
        </p:spPr>
        <p:txBody>
          <a:bodyPr/>
          <a:lstStyle/>
          <a:p>
            <a:fld id="{C822574F-7C01-4250-A48D-F24754A704AB}" type="slidenum">
              <a:rPr lang="vi-VN" smtClean="0">
                <a:solidFill>
                  <a:schemeClr val="bg1"/>
                </a:solidFill>
              </a:rPr>
              <a:t>8</a:t>
            </a:fld>
            <a:endParaRPr lang="vi-VN" dirty="0">
              <a:solidFill>
                <a:schemeClr val="bg1"/>
              </a:solidFill>
            </a:endParaRPr>
          </a:p>
        </p:txBody>
      </p:sp>
      <p:sp>
        <p:nvSpPr>
          <p:cNvPr id="9" name="TextBox 8">
            <a:extLst>
              <a:ext uri="{FF2B5EF4-FFF2-40B4-BE49-F238E27FC236}">
                <a16:creationId xmlns:a16="http://schemas.microsoft.com/office/drawing/2014/main" id="{0E666BA5-32B6-E222-E06F-754D4D8CFA9E}"/>
              </a:ext>
            </a:extLst>
          </p:cNvPr>
          <p:cNvSpPr txBox="1"/>
          <p:nvPr/>
        </p:nvSpPr>
        <p:spPr>
          <a:xfrm>
            <a:off x="210823" y="1110473"/>
            <a:ext cx="9776457" cy="584775"/>
          </a:xfrm>
          <a:prstGeom prst="rect">
            <a:avLst/>
          </a:prstGeom>
          <a:noFill/>
        </p:spPr>
        <p:txBody>
          <a:bodyPr wrap="square" rtlCol="0">
            <a:spAutoFit/>
          </a:bodyPr>
          <a:lstStyle/>
          <a:p>
            <a:r>
              <a:rPr lang="en-US" sz="3200" dirty="0">
                <a:latin typeface="Arial" panose="020B0604020202020204" pitchFamily="34" charset="0"/>
              </a:rPr>
              <a:t>Ensemble learning framework</a:t>
            </a:r>
            <a:endParaRPr lang="en-US" sz="3200" dirty="0"/>
          </a:p>
        </p:txBody>
      </p:sp>
      <p:sp>
        <p:nvSpPr>
          <p:cNvPr id="10" name="TextBox 9">
            <a:extLst>
              <a:ext uri="{FF2B5EF4-FFF2-40B4-BE49-F238E27FC236}">
                <a16:creationId xmlns:a16="http://schemas.microsoft.com/office/drawing/2014/main" id="{F99E614D-B3DA-E640-1D36-A1BED771B5C1}"/>
              </a:ext>
            </a:extLst>
          </p:cNvPr>
          <p:cNvSpPr txBox="1"/>
          <p:nvPr/>
        </p:nvSpPr>
        <p:spPr>
          <a:xfrm>
            <a:off x="210822" y="1970396"/>
            <a:ext cx="11493498" cy="2677656"/>
          </a:xfrm>
          <a:prstGeom prst="rect">
            <a:avLst/>
          </a:prstGeom>
          <a:noFill/>
        </p:spPr>
        <p:txBody>
          <a:bodyPr wrap="square" rtlCol="0">
            <a:spAutoFit/>
          </a:bodyPr>
          <a:lstStyle/>
          <a:p>
            <a:pPr marL="285750" indent="-285750">
              <a:buFont typeface="Wingdings" panose="05000000000000000000" pitchFamily="2" charset="2"/>
              <a:buChar char="q"/>
            </a:pPr>
            <a:r>
              <a:rPr lang="en-US" sz="2400" dirty="0">
                <a:latin typeface="Arial" panose="020B0604020202020204" pitchFamily="34" charset="0"/>
              </a:rPr>
              <a:t>Existing approaches: </a:t>
            </a:r>
          </a:p>
          <a:p>
            <a:pPr marL="800100" lvl="1" indent="-342900">
              <a:buFont typeface="Wingdings" panose="05000000000000000000" pitchFamily="2" charset="2"/>
              <a:buChar char="§"/>
            </a:pPr>
            <a:r>
              <a:rPr lang="en-US" sz="2400" dirty="0">
                <a:latin typeface="Arial" panose="020B0604020202020204" pitchFamily="34" charset="0"/>
              </a:rPr>
              <a:t>predominantly rely on individual models</a:t>
            </a:r>
          </a:p>
          <a:p>
            <a:pPr marL="800100" lvl="1" indent="-342900">
              <a:buFont typeface="Wingdings" panose="05000000000000000000" pitchFamily="2" charset="2"/>
              <a:buChar char="§"/>
            </a:pPr>
            <a:r>
              <a:rPr lang="en-US" sz="2400" dirty="0">
                <a:latin typeface="Arial" panose="020B0604020202020204" pitchFamily="34" charset="0"/>
              </a:rPr>
              <a:t>each method varying degrees of success across different subsets of images</a:t>
            </a:r>
          </a:p>
          <a:p>
            <a:pPr marL="285750" indent="-285750">
              <a:buFont typeface="Wingdings" panose="05000000000000000000" pitchFamily="2" charset="2"/>
              <a:buChar char="q"/>
            </a:pPr>
            <a:r>
              <a:rPr lang="en-US" sz="2400" dirty="0">
                <a:latin typeface="Arial" panose="020B0604020202020204" pitchFamily="34" charset="0"/>
              </a:rPr>
              <a:t>Ensemble learning framework</a:t>
            </a:r>
          </a:p>
          <a:p>
            <a:pPr marL="800100" lvl="1" indent="-342900">
              <a:buFont typeface="Wingdings" panose="05000000000000000000" pitchFamily="2" charset="2"/>
              <a:buChar char="§"/>
            </a:pPr>
            <a:r>
              <a:rPr lang="en-US" sz="2400" dirty="0">
                <a:latin typeface="Arial" panose="020B0604020202020204" pitchFamily="34" charset="0"/>
              </a:rPr>
              <a:t>integrate results from individual models </a:t>
            </a:r>
          </a:p>
          <a:p>
            <a:pPr marL="800100" lvl="1" indent="-342900">
              <a:buFont typeface="Wingdings" panose="05000000000000000000" pitchFamily="2" charset="2"/>
              <a:buChar char="§"/>
            </a:pPr>
            <a:r>
              <a:rPr lang="en-US" sz="2400" dirty="0">
                <a:latin typeface="Arial" panose="020B0604020202020204" pitchFamily="34" charset="0"/>
              </a:rPr>
              <a:t>both two-stage and end-to-end approaches</a:t>
            </a:r>
          </a:p>
          <a:p>
            <a:pPr marL="800100" lvl="1" indent="-342900">
              <a:buFont typeface="Wingdings" panose="05000000000000000000" pitchFamily="2" charset="2"/>
              <a:buChar char="§"/>
            </a:pPr>
            <a:r>
              <a:rPr lang="en-US" sz="2400" dirty="0">
                <a:latin typeface="Arial" panose="020B0604020202020204" pitchFamily="34" charset="0"/>
              </a:rPr>
              <a:t>improve the performance of scene text spotting.</a:t>
            </a:r>
          </a:p>
        </p:txBody>
      </p:sp>
      <p:sp>
        <p:nvSpPr>
          <p:cNvPr id="3" name="Footer Placeholder 2">
            <a:extLst>
              <a:ext uri="{FF2B5EF4-FFF2-40B4-BE49-F238E27FC236}">
                <a16:creationId xmlns:a16="http://schemas.microsoft.com/office/drawing/2014/main" id="{89DA39A2-F25A-392E-5721-31F77F02810C}"/>
              </a:ext>
            </a:extLst>
          </p:cNvPr>
          <p:cNvSpPr>
            <a:spLocks noGrp="1"/>
          </p:cNvSpPr>
          <p:nvPr>
            <p:ph type="ftr" sz="quarter" idx="11"/>
          </p:nvPr>
        </p:nvSpPr>
        <p:spPr>
          <a:xfrm>
            <a:off x="4050175" y="6492874"/>
            <a:ext cx="4114800" cy="365125"/>
          </a:xfrm>
        </p:spPr>
        <p:txBody>
          <a:bodyPr/>
          <a:lstStyle/>
          <a:p>
            <a:r>
              <a:rPr lang="en-US" noProof="1">
                <a:solidFill>
                  <a:schemeClr val="bg1"/>
                </a:solidFill>
              </a:rPr>
              <a:t>Hieu </a:t>
            </a:r>
            <a:r>
              <a:rPr lang="vi-VN" noProof="1">
                <a:solidFill>
                  <a:schemeClr val="bg1"/>
                </a:solidFill>
              </a:rPr>
              <a:t>Nguyen et al.</a:t>
            </a:r>
          </a:p>
        </p:txBody>
      </p:sp>
    </p:spTree>
    <p:extLst>
      <p:ext uri="{BB962C8B-B14F-4D97-AF65-F5344CB8AC3E}">
        <p14:creationId xmlns:p14="http://schemas.microsoft.com/office/powerpoint/2010/main" val="10525010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B39C71A-2837-E0CE-E3F2-B7D7480C1C52}"/>
              </a:ext>
            </a:extLst>
          </p:cNvPr>
          <p:cNvSpPr/>
          <p:nvPr/>
        </p:nvSpPr>
        <p:spPr>
          <a:xfrm>
            <a:off x="0" y="-1"/>
            <a:ext cx="12192000" cy="105205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4400" dirty="0">
                <a:latin typeface="+mj-lt"/>
              </a:rPr>
              <a:t>Proposed Method</a:t>
            </a:r>
            <a:endParaRPr lang="vi-VN" sz="4400" dirty="0">
              <a:latin typeface="+mj-lt"/>
            </a:endParaRPr>
          </a:p>
        </p:txBody>
      </p:sp>
      <p:sp>
        <p:nvSpPr>
          <p:cNvPr id="7" name="Rectangle 6">
            <a:extLst>
              <a:ext uri="{FF2B5EF4-FFF2-40B4-BE49-F238E27FC236}">
                <a16:creationId xmlns:a16="http://schemas.microsoft.com/office/drawing/2014/main" id="{2521990C-A790-5A0D-6EB0-7B5DF2C608C2}"/>
              </a:ext>
            </a:extLst>
          </p:cNvPr>
          <p:cNvSpPr/>
          <p:nvPr/>
        </p:nvSpPr>
        <p:spPr>
          <a:xfrm>
            <a:off x="0" y="6408420"/>
            <a:ext cx="12192000" cy="44958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Rectangle 7">
            <a:extLst>
              <a:ext uri="{FF2B5EF4-FFF2-40B4-BE49-F238E27FC236}">
                <a16:creationId xmlns:a16="http://schemas.microsoft.com/office/drawing/2014/main" id="{E66F7310-7772-478C-492D-F4F2D00625B9}"/>
              </a:ext>
            </a:extLst>
          </p:cNvPr>
          <p:cNvSpPr/>
          <p:nvPr/>
        </p:nvSpPr>
        <p:spPr>
          <a:xfrm>
            <a:off x="0" y="6338814"/>
            <a:ext cx="12192000" cy="69606"/>
          </a:xfrm>
          <a:prstGeom prst="rect">
            <a:avLst/>
          </a:prstGeom>
          <a:solidFill>
            <a:srgbClr val="1CADE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 name="Date Placeholder 1">
            <a:extLst>
              <a:ext uri="{FF2B5EF4-FFF2-40B4-BE49-F238E27FC236}">
                <a16:creationId xmlns:a16="http://schemas.microsoft.com/office/drawing/2014/main" id="{F007E63F-2F99-0DF2-3157-7F62CC989CD7}"/>
              </a:ext>
            </a:extLst>
          </p:cNvPr>
          <p:cNvSpPr>
            <a:spLocks noGrp="1"/>
          </p:cNvSpPr>
          <p:nvPr>
            <p:ph type="dt" sz="half" idx="10"/>
          </p:nvPr>
        </p:nvSpPr>
        <p:spPr>
          <a:xfrm>
            <a:off x="838200" y="6492875"/>
            <a:ext cx="2743200" cy="365125"/>
          </a:xfrm>
        </p:spPr>
        <p:txBody>
          <a:bodyPr/>
          <a:lstStyle/>
          <a:p>
            <a:r>
              <a:rPr lang="en-US" dirty="0">
                <a:solidFill>
                  <a:schemeClr val="bg1"/>
                </a:solidFill>
              </a:rPr>
              <a:t>December 24, 2023</a:t>
            </a:r>
            <a:endParaRPr lang="vi-VN" dirty="0">
              <a:solidFill>
                <a:schemeClr val="bg1"/>
              </a:solidFill>
            </a:endParaRPr>
          </a:p>
        </p:txBody>
      </p:sp>
      <p:sp>
        <p:nvSpPr>
          <p:cNvPr id="5" name="Slide Number Placeholder 4">
            <a:extLst>
              <a:ext uri="{FF2B5EF4-FFF2-40B4-BE49-F238E27FC236}">
                <a16:creationId xmlns:a16="http://schemas.microsoft.com/office/drawing/2014/main" id="{233F9517-F163-871B-7503-A10029E2A1D1}"/>
              </a:ext>
            </a:extLst>
          </p:cNvPr>
          <p:cNvSpPr>
            <a:spLocks noGrp="1"/>
          </p:cNvSpPr>
          <p:nvPr>
            <p:ph type="sldNum" sz="quarter" idx="12"/>
          </p:nvPr>
        </p:nvSpPr>
        <p:spPr>
          <a:xfrm>
            <a:off x="8610600" y="6492875"/>
            <a:ext cx="2743200" cy="365125"/>
          </a:xfrm>
        </p:spPr>
        <p:txBody>
          <a:bodyPr/>
          <a:lstStyle/>
          <a:p>
            <a:fld id="{C822574F-7C01-4250-A48D-F24754A704AB}" type="slidenum">
              <a:rPr lang="vi-VN" smtClean="0">
                <a:solidFill>
                  <a:schemeClr val="bg1"/>
                </a:solidFill>
              </a:rPr>
              <a:t>9</a:t>
            </a:fld>
            <a:endParaRPr lang="vi-VN" dirty="0">
              <a:solidFill>
                <a:schemeClr val="bg1"/>
              </a:solidFill>
            </a:endParaRPr>
          </a:p>
        </p:txBody>
      </p:sp>
      <p:sp>
        <p:nvSpPr>
          <p:cNvPr id="9" name="TextBox 8">
            <a:extLst>
              <a:ext uri="{FF2B5EF4-FFF2-40B4-BE49-F238E27FC236}">
                <a16:creationId xmlns:a16="http://schemas.microsoft.com/office/drawing/2014/main" id="{0E666BA5-32B6-E222-E06F-754D4D8CFA9E}"/>
              </a:ext>
            </a:extLst>
          </p:cNvPr>
          <p:cNvSpPr txBox="1"/>
          <p:nvPr/>
        </p:nvSpPr>
        <p:spPr>
          <a:xfrm>
            <a:off x="210823" y="1110473"/>
            <a:ext cx="9776457" cy="584775"/>
          </a:xfrm>
          <a:prstGeom prst="rect">
            <a:avLst/>
          </a:prstGeom>
          <a:noFill/>
        </p:spPr>
        <p:txBody>
          <a:bodyPr wrap="square" rtlCol="0">
            <a:spAutoFit/>
          </a:bodyPr>
          <a:lstStyle/>
          <a:p>
            <a:r>
              <a:rPr lang="en-US" sz="3200" dirty="0">
                <a:latin typeface="Arial" panose="020B0604020202020204" pitchFamily="34" charset="0"/>
              </a:rPr>
              <a:t>Ensemble learning framework</a:t>
            </a:r>
            <a:endParaRPr lang="en-US" sz="3200" dirty="0"/>
          </a:p>
        </p:txBody>
      </p:sp>
      <p:pic>
        <p:nvPicPr>
          <p:cNvPr id="11" name="Picture 10" descr="A diagram of a diagram&#10;&#10;Description automatically generated">
            <a:extLst>
              <a:ext uri="{FF2B5EF4-FFF2-40B4-BE49-F238E27FC236}">
                <a16:creationId xmlns:a16="http://schemas.microsoft.com/office/drawing/2014/main" id="{FCC2E88A-F399-364C-962B-DD455C2DD9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320" y="2224408"/>
            <a:ext cx="11897360" cy="2603896"/>
          </a:xfrm>
          <a:prstGeom prst="rect">
            <a:avLst/>
          </a:prstGeom>
        </p:spPr>
      </p:pic>
      <p:sp>
        <p:nvSpPr>
          <p:cNvPr id="12" name="TextBox 11">
            <a:extLst>
              <a:ext uri="{FF2B5EF4-FFF2-40B4-BE49-F238E27FC236}">
                <a16:creationId xmlns:a16="http://schemas.microsoft.com/office/drawing/2014/main" id="{8BFF541A-19DB-63DB-6929-4DC3D89E9350}"/>
              </a:ext>
            </a:extLst>
          </p:cNvPr>
          <p:cNvSpPr txBox="1"/>
          <p:nvPr/>
        </p:nvSpPr>
        <p:spPr>
          <a:xfrm>
            <a:off x="1584960" y="5357464"/>
            <a:ext cx="9550691" cy="369332"/>
          </a:xfrm>
          <a:prstGeom prst="rect">
            <a:avLst/>
          </a:prstGeom>
          <a:noFill/>
        </p:spPr>
        <p:txBody>
          <a:bodyPr wrap="none" rtlCol="0">
            <a:spAutoFit/>
          </a:bodyPr>
          <a:lstStyle/>
          <a:p>
            <a:r>
              <a:rPr lang="en-US" b="0" i="0" dirty="0">
                <a:effectLst/>
                <a:latin typeface="Arial" panose="020B0604020202020204" pitchFamily="34" charset="0"/>
              </a:rPr>
              <a:t>Workflow of the proposed ensemble learning framework for Vietnamese scene text spotting.</a:t>
            </a:r>
            <a:endParaRPr lang="en-US" dirty="0"/>
          </a:p>
        </p:txBody>
      </p:sp>
      <p:sp>
        <p:nvSpPr>
          <p:cNvPr id="3" name="Footer Placeholder 2">
            <a:extLst>
              <a:ext uri="{FF2B5EF4-FFF2-40B4-BE49-F238E27FC236}">
                <a16:creationId xmlns:a16="http://schemas.microsoft.com/office/drawing/2014/main" id="{891222E9-28FD-3309-56F8-84432EC783BE}"/>
              </a:ext>
            </a:extLst>
          </p:cNvPr>
          <p:cNvSpPr>
            <a:spLocks noGrp="1"/>
          </p:cNvSpPr>
          <p:nvPr>
            <p:ph type="ftr" sz="quarter" idx="11"/>
          </p:nvPr>
        </p:nvSpPr>
        <p:spPr>
          <a:xfrm>
            <a:off x="4050175" y="6492874"/>
            <a:ext cx="4114800" cy="365125"/>
          </a:xfrm>
        </p:spPr>
        <p:txBody>
          <a:bodyPr/>
          <a:lstStyle/>
          <a:p>
            <a:r>
              <a:rPr lang="en-US" noProof="1">
                <a:solidFill>
                  <a:schemeClr val="bg1"/>
                </a:solidFill>
              </a:rPr>
              <a:t>Hieu </a:t>
            </a:r>
            <a:r>
              <a:rPr lang="vi-VN" noProof="1">
                <a:solidFill>
                  <a:schemeClr val="bg1"/>
                </a:solidFill>
              </a:rPr>
              <a:t>Nguyen et al.</a:t>
            </a:r>
          </a:p>
        </p:txBody>
      </p:sp>
    </p:spTree>
    <p:extLst>
      <p:ext uri="{BB962C8B-B14F-4D97-AF65-F5344CB8AC3E}">
        <p14:creationId xmlns:p14="http://schemas.microsoft.com/office/powerpoint/2010/main" val="278900013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OUTPUTDPI" val="1200"/>
  <p:tag name="ORIGINALHEIGHT" val="108.7364"/>
  <p:tag name="ORIGINALWIDTH" val="1392.576"/>
  <p:tag name="LATEXADDIN" val="\documentclass{article}&#10;\usepackage{amsmath}&#10;\pagestyle{empty}&#10;\begin{document}&#10;&#10;&#10;\[&#10;    D_s = D_1 \cup D_2 \cup \ldots \cup D_n, &#10;\]&#10;&#10;\end{document}"/>
  <p:tag name="IGUANATEXSIZE" val="20"/>
  <p:tag name="IGUANATEXCURSOR" val="84"/>
  <p:tag name="TRANSPARENCY" val="True"/>
  <p:tag name="LATEXENGINEID" val="0"/>
  <p:tag name="TEMPFOLDER" val="D:\program_files\IguanaTex_storage\"/>
  <p:tag name="LATEXFORMHEIGHT" val="312"/>
  <p:tag name="LATEXFORMWIDTH" val="384"/>
  <p:tag name="LATEXFORMWRAP" val="True"/>
  <p:tag name="BITMAPVECTOR" val="0"/>
</p:tagLst>
</file>

<file path=ppt/tags/tag10.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917.1354"/>
  <p:tag name="LATEXADDIN" val="\documentclass{article}&#10;\usepackage{amsmath}&#10;\pagestyle{empty}&#10;\begin{document}&#10;&#10;\[D_i = [B_1, B_2,\ldots]\]&#10;&#10;&#10;\end{document}"/>
  <p:tag name="IGUANATEXSIZE" val="20"/>
  <p:tag name="IGUANATEXCURSOR" val="108"/>
  <p:tag name="TRANSPARENCY" val="True"/>
  <p:tag name="LATEXENGINEID" val="0"/>
  <p:tag name="TEMPFOLDER" val="D:\program_files\IguanaTex_storage\"/>
  <p:tag name="LATEXFORMHEIGHT" val="312"/>
  <p:tag name="LATEXFORMWIDTH" val="384"/>
  <p:tag name="LATEXFORMWRAP" val="True"/>
  <p:tag name="BITMAPVECTOR" val="0"/>
</p:tagLst>
</file>

<file path=ppt/tags/tag11.xml><?xml version="1.0" encoding="utf-8"?>
<p:tagLst xmlns:a="http://schemas.openxmlformats.org/drawingml/2006/main" xmlns:r="http://schemas.openxmlformats.org/officeDocument/2006/relationships" xmlns:p="http://schemas.openxmlformats.org/presentationml/2006/main">
  <p:tag name="OUTPUTDPI" val="1200"/>
  <p:tag name="ORIGINALHEIGHT" val="104.237"/>
  <p:tag name="ORIGINALWIDTH" val="128.9839"/>
  <p:tag name="LATEXADDIN" val="\documentclass{article}&#10;\usepackage{amsmath}&#10;\pagestyle{empty}&#10;\begin{document}&#10;&#10;&#10;\[D_i\]&#10;&#10;\end{document}"/>
  <p:tag name="IGUANATEXSIZE" val="20"/>
  <p:tag name="IGUANATEXCURSOR" val="89"/>
  <p:tag name="TRANSPARENCY" val="True"/>
  <p:tag name="LATEXENGINEID" val="0"/>
  <p:tag name="TEMPFOLDER" val="D:\program_files\IguanaTex_storage\"/>
  <p:tag name="LATEXFORMHEIGHT" val="312"/>
  <p:tag name="LATEXFORMWIDTH" val="384"/>
  <p:tag name="LATEXFORMWRAP" val="True"/>
  <p:tag name="BITMAPVECTOR" val="0"/>
</p:tagLst>
</file>

<file path=ppt/tags/tag12.xml><?xml version="1.0" encoding="utf-8"?>
<p:tagLst xmlns:a="http://schemas.openxmlformats.org/drawingml/2006/main" xmlns:r="http://schemas.openxmlformats.org/officeDocument/2006/relationships" xmlns:p="http://schemas.openxmlformats.org/presentationml/2006/main">
  <p:tag name="OUTPUTDPI" val="1200"/>
  <p:tag name="ORIGINALHEIGHT" val="108.7364"/>
  <p:tag name="ORIGINALWIDTH" val="353.9557"/>
  <p:tag name="LATEXADDIN" val="\documentclass{article}&#10;\usepackage{amsmath}&#10;\pagestyle{empty}&#10;\begin{document}&#10;&#10;\[B_h, B_k\]&#10;&#10;&#10;\end{document}"/>
  <p:tag name="IGUANATEXSIZE" val="24"/>
  <p:tag name="IGUANATEXCURSOR" val="87"/>
  <p:tag name="TRANSPARENCY" val="True"/>
  <p:tag name="LATEXENGINEID" val="0"/>
  <p:tag name="TEMPFOLDER" val="D:\program_files\IguanaTex_storage\"/>
  <p:tag name="LATEXFORMHEIGHT" val="312"/>
  <p:tag name="LATEXFORMWIDTH" val="384"/>
  <p:tag name="LATEXFORMWRAP" val="True"/>
  <p:tag name="BITMAPVECTOR" val="0"/>
</p:tagLst>
</file>

<file path=ppt/tags/tag13.xml><?xml version="1.0" encoding="utf-8"?>
<p:tagLst xmlns:a="http://schemas.openxmlformats.org/drawingml/2006/main" xmlns:r="http://schemas.openxmlformats.org/officeDocument/2006/relationships" xmlns:p="http://schemas.openxmlformats.org/presentationml/2006/main">
  <p:tag name="OUTPUTDPI" val="1200"/>
  <p:tag name="ORIGINALHEIGHT" val="104.237"/>
  <p:tag name="ORIGINALWIDTH" val="122.2347"/>
  <p:tag name="LATEXADDIN" val="\documentclass{article}&#10;\usepackage{amsmath}&#10;\pagestyle{empty}&#10;\begin{document}&#10;&#10;\[P_o\]&#10;&#10;&#10;\end{document}"/>
  <p:tag name="IGUANATEXSIZE" val="20"/>
  <p:tag name="IGUANATEXCURSOR" val="88"/>
  <p:tag name="TRANSPARENCY" val="True"/>
  <p:tag name="LATEXENGINEID" val="0"/>
  <p:tag name="TEMPFOLDER" val="D:\program_files\IguanaTex_storage\"/>
  <p:tag name="LATEXFORMHEIGHT" val="312"/>
  <p:tag name="LATEXFORMWIDTH" val="384"/>
  <p:tag name="LATEXFORMWRAP" val="True"/>
  <p:tag name="BITMAPVECTOR" val="0"/>
</p:tagLst>
</file>

<file path=ppt/tags/tag14.xml><?xml version="1.0" encoding="utf-8"?>
<p:tagLst xmlns:a="http://schemas.openxmlformats.org/drawingml/2006/main" xmlns:r="http://schemas.openxmlformats.org/officeDocument/2006/relationships" xmlns:p="http://schemas.openxmlformats.org/presentationml/2006/main">
  <p:tag name="OUTPUTDPI" val="1200"/>
  <p:tag name="ORIGINALHEIGHT" val="294.7131"/>
  <p:tag name="ORIGINALWIDTH" val="1436.82"/>
  <p:tag name="LATEXADDIN" val="\documentclass{article}&#10;\usepackage{amsmath}&#10;\pagestyle{empty}&#10;\begin{document}&#10;&#10;\[&#10;IoU_{(B_h, B_k)} = \frac{S(B_h \cap B_k)}{S(B_h \cup B_k)},&#10;\]&#10;&#10;&#10;\end{document}"/>
  <p:tag name="IGUANATEXSIZE" val="24"/>
  <p:tag name="IGUANATEXCURSOR" val="83"/>
  <p:tag name="TRANSPARENCY" val="True"/>
  <p:tag name="LATEXENGINEID" val="0"/>
  <p:tag name="TEMPFOLDER" val="D:\program_files\IguanaTex_storage\"/>
  <p:tag name="LATEXFORMHEIGHT" val="312"/>
  <p:tag name="LATEXFORMWIDTH" val="384"/>
  <p:tag name="LATEXFORMWRAP" val="True"/>
  <p:tag name="BITMAPVECTOR" val="0"/>
</p:tagLst>
</file>

<file path=ppt/tags/tag15.xml><?xml version="1.0" encoding="utf-8"?>
<p:tagLst xmlns:a="http://schemas.openxmlformats.org/drawingml/2006/main" xmlns:r="http://schemas.openxmlformats.org/officeDocument/2006/relationships" xmlns:p="http://schemas.openxmlformats.org/presentationml/2006/main">
  <p:tag name="OUTPUTDPI" val="1200"/>
  <p:tag name="ORIGINALHEIGHT" val="523.4346"/>
  <p:tag name="ORIGINALWIDTH" val="2117.735"/>
  <p:tag name="LATEXADDIN" val="\documentclass{article}&#10;\usepackage{amsmath}&#10;\pagestyle{empty}&#10;\begin{document}&#10;&#10;&#10;\[&#10;\begin{cases}&#10;%B_{s} = B_i \cap B_j if IoU &gt;= 0.5 \\&#10;%B_n = B_i - B_i \cap B_j if IoU &gt;= 0.5\\&#10;%B_m = B_j - B_i \cap B_j if IoU &gt;= 0.5&#10;\begin{aligned}&#10;B_{s} &amp;= B_h \cap B_k &amp;\text{if } IoU \geq 0.5, \\&#10;B_n &amp;= B_h - (B_h \cap B_k) &amp;\text{if } IoU &lt; 0.5, \\&#10;B_m &amp;= B_k - (B_h \cap B_k) &amp;\text{if } IoU &lt; 0.5,&#10;\end{aligned}&#10;\end{cases}&#10;\]&#10;&#10;\end{document}"/>
  <p:tag name="IGUANATEXSIZE" val="20"/>
  <p:tag name="IGUANATEXCURSOR" val="84"/>
  <p:tag name="TRANSPARENCY" val="True"/>
  <p:tag name="LATEXENGINEID" val="0"/>
  <p:tag name="TEMPFOLDER" val="D:\program_files\IguanaTex_storage\"/>
  <p:tag name="LATEXFORMHEIGHT" val="312"/>
  <p:tag name="LATEXFORMWIDTH" val="384"/>
  <p:tag name="LATEXFORMWRAP" val="True"/>
  <p:tag name="BITMAPVECTOR" val="0"/>
</p:tagLst>
</file>

<file path=ppt/tags/tag16.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197.2254"/>
  <p:tag name="LATEXADDIN" val="\documentclass{article}&#10;\usepackage{amsmath}&#10;\pagestyle{empty}&#10;\begin{document}&#10;&#10;\[S(\cdot)\]&#10;&#10;&#10;\end{document}"/>
  <p:tag name="IGUANATEXSIZE" val="20"/>
  <p:tag name="IGUANATEXCURSOR" val="93"/>
  <p:tag name="TRANSPARENCY" val="True"/>
  <p:tag name="LATEXENGINEID" val="0"/>
  <p:tag name="TEMPFOLDER" val="D:\program_files\IguanaTex_storage\"/>
  <p:tag name="LATEXFORMHEIGHT" val="312"/>
  <p:tag name="LATEXFORMWIDTH" val="384"/>
  <p:tag name="LATEXFORMWRAP" val="True"/>
  <p:tag name="BITMAPVECTOR" val="0"/>
</p:tagLst>
</file>

<file path=ppt/tags/tag17.xml><?xml version="1.0" encoding="utf-8"?>
<p:tagLst xmlns:a="http://schemas.openxmlformats.org/drawingml/2006/main" xmlns:r="http://schemas.openxmlformats.org/officeDocument/2006/relationships" xmlns:p="http://schemas.openxmlformats.org/presentationml/2006/main">
  <p:tag name="OUTPUTDPI" val="1200"/>
  <p:tag name="ORIGINALHEIGHT" val="112.4859"/>
  <p:tag name="ORIGINALWIDTH" val="454.4432"/>
  <p:tag name="LATEXADDIN" val="\documentclass{article}&#10;\usepackage{amsmath}&#10;\pagestyle{empty}&#10;\begin{document}&#10;&#10;\[7\times 10^{-3}\]&#10;&#10;&#10;\end{document}"/>
  <p:tag name="IGUANATEXSIZE" val="20"/>
  <p:tag name="IGUANATEXCURSOR" val="98"/>
  <p:tag name="TRANSPARENCY" val="True"/>
  <p:tag name="LATEXENGINEID" val="0"/>
  <p:tag name="TEMPFOLDER" val="D:\program_files\IguanaTex_storage\"/>
  <p:tag name="LATEXFORMHEIGHT" val="312"/>
  <p:tag name="LATEXFORMWIDTH" val="384"/>
  <p:tag name="LATEXFORMWRAP" val="True"/>
  <p:tag name="BITMAPVECTOR" val="0"/>
</p:tagLst>
</file>

<file path=ppt/tags/tag18.xml><?xml version="1.0" encoding="utf-8"?>
<p:tagLst xmlns:a="http://schemas.openxmlformats.org/drawingml/2006/main" xmlns:r="http://schemas.openxmlformats.org/officeDocument/2006/relationships" xmlns:p="http://schemas.openxmlformats.org/presentationml/2006/main">
  <p:tag name="OUTPUTDPI" val="1200"/>
  <p:tag name="ORIGINALHEIGHT" val="106.4867"/>
  <p:tag name="ORIGINALWIDTH" val="618.6727"/>
  <p:tag name="LATEXADDIN" val="\documentclass{article}&#10;\usepackage{amsmath}&#10;\pagestyle{empty}&#10;\begin{document}&#10;&#10;$10^{-4}$ - $10^{-5}$&#10;&#10;&#10;\end{document}"/>
  <p:tag name="IGUANATEXSIZE" val="20"/>
  <p:tag name="IGUANATEXCURSOR" val="92"/>
  <p:tag name="TRANSPARENCY" val="True"/>
  <p:tag name="LATEXENGINEID" val="0"/>
  <p:tag name="TEMPFOLDER" val="D:\program_files\IguanaTex_storage\"/>
  <p:tag name="LATEXFORMHEIGHT" val="312"/>
  <p:tag name="LATEXFORMWIDTH" val="384"/>
  <p:tag name="LATEXFORMWRAP" val="True"/>
  <p:tag name="BITMAPVECTOR" val="0"/>
</p:tagLst>
</file>

<file path=ppt/tags/tag19.xml><?xml version="1.0" encoding="utf-8"?>
<p:tagLst xmlns:a="http://schemas.openxmlformats.org/drawingml/2006/main" xmlns:r="http://schemas.openxmlformats.org/officeDocument/2006/relationships" xmlns:p="http://schemas.openxmlformats.org/presentationml/2006/main">
  <p:tag name="OUTPUTDPI" val="1200"/>
  <p:tag name="ORIGINALHEIGHT" val="285.7143"/>
  <p:tag name="ORIGINALWIDTH" val="2668.917"/>
  <p:tag name="LATEXADDIN" val="\documentclass{article}&#10;\usepackage{amsmath}&#10;\pagestyle{empty}&#10;\begin{document}&#10;&#10;\[&#10;Precision = \dfrac{True\, Positives}{(True\, Positives + False\, Positives)}&#10;\]&#10;&#10;&#10;\end{document}"/>
  <p:tag name="IGUANATEXSIZE" val="24"/>
  <p:tag name="IGUANATEXCURSOR" val="81"/>
  <p:tag name="TRANSPARENCY" val="True"/>
  <p:tag name="LATEXENGINEID" val="0"/>
  <p:tag name="TEMPFOLDER" val="D:\program_files\IguanaTex_storage\"/>
  <p:tag name="LATEXFORMHEIGHT" val="312"/>
  <p:tag name="LATEXFORMWIDTH" val="384"/>
  <p:tag name="LATEXFORMWRAP" val="True"/>
  <p:tag name="BITMAPVECTOR" val="0"/>
</p:tagLst>
</file>

<file path=ppt/tags/tag2.xml><?xml version="1.0" encoding="utf-8"?>
<p:tagLst xmlns:a="http://schemas.openxmlformats.org/drawingml/2006/main" xmlns:r="http://schemas.openxmlformats.org/officeDocument/2006/relationships" xmlns:p="http://schemas.openxmlformats.org/presentationml/2006/main">
  <p:tag name="OUTPUTDPI" val="1200"/>
  <p:tag name="ORIGINALHEIGHT" val="373.4533"/>
  <p:tag name="ORIGINALWIDTH" val="1447.319"/>
  <p:tag name="LATEXADDIN" val="\documentclass{article}&#10;\usepackage{amsmath}&#10;\pagestyle{empty}&#10;\begin{document}&#10;&#10;&#10;\[&#10;\begin{cases}&#10;\begin{aligned}&#10;%B_j \in D_i, B_k \notin D_i \\&#10;\forall P_o \in B_h\ \implies P_o \notin B_k, \\&#10;\forall P_o \in B_k\ \implies P_o \notin B_h, \\&#10;%\forall P_o \in D_i\, ,\, \exists P_o \in B_j\ \implies P_o \notin B_k,&#10;\end{aligned}&#10;\end{cases}&#10;\]&#10;&#10;\end{document}"/>
  <p:tag name="IGUANATEXSIZE" val="30"/>
  <p:tag name="IGUANATEXCURSOR" val="346"/>
  <p:tag name="TRANSPARENCY" val="True"/>
  <p:tag name="LATEXENGINEID" val="0"/>
  <p:tag name="TEMPFOLDER" val="D:\program_files\IguanaTex_storage\"/>
  <p:tag name="LATEXFORMHEIGHT" val="312"/>
  <p:tag name="LATEXFORMWIDTH" val="384"/>
  <p:tag name="LATEXFORMWRAP" val="True"/>
  <p:tag name="BITMAPVECTOR" val="0"/>
</p:tagLst>
</file>

<file path=ppt/tags/tag20.xml><?xml version="1.0" encoding="utf-8"?>
<p:tagLst xmlns:a="http://schemas.openxmlformats.org/drawingml/2006/main" xmlns:r="http://schemas.openxmlformats.org/officeDocument/2006/relationships" xmlns:p="http://schemas.openxmlformats.org/presentationml/2006/main">
  <p:tag name="OUTPUTDPI" val="1200"/>
  <p:tag name="ORIGINALHEIGHT" val="285.7143"/>
  <p:tag name="ORIGINALWIDTH" val="2515.186"/>
  <p:tag name="LATEXADDIN" val="\documentclass{article}&#10;\usepackage{amsmath}&#10;\pagestyle{empty}&#10;\begin{document}&#10;&#10;&#10;\[&#10;Recall = \dfrac{True\, Positives}{(True\, Positives + False\, Negatives)}&#10;\]&#10;&#10;\end{document}"/>
  <p:tag name="IGUANATEXSIZE" val="24"/>
  <p:tag name="IGUANATEXCURSOR" val="155"/>
  <p:tag name="TRANSPARENCY" val="True"/>
  <p:tag name="LATEXENGINEID" val="0"/>
  <p:tag name="TEMPFOLDER" val="D:\program_files\IguanaTex_storage\"/>
  <p:tag name="LATEXFORMHEIGHT" val="312"/>
  <p:tag name="LATEXFORMWIDTH" val="384"/>
  <p:tag name="LATEXFORMWRAP" val="True"/>
  <p:tag name="BITMAPVECTOR" val="0"/>
</p:tagLst>
</file>

<file path=ppt/tags/tag21.xml><?xml version="1.0" encoding="utf-8"?>
<p:tagLst xmlns:a="http://schemas.openxmlformats.org/drawingml/2006/main" xmlns:r="http://schemas.openxmlformats.org/officeDocument/2006/relationships" xmlns:p="http://schemas.openxmlformats.org/presentationml/2006/main">
  <p:tag name="OUTPUTDPI" val="1200"/>
  <p:tag name="ORIGINALHEIGHT" val="266.2167"/>
  <p:tag name="ORIGINALWIDTH" val="2173.228"/>
  <p:tag name="LATEXADDIN" val="\documentclass{article}&#10;\usepackage{amsmath}&#10;\pagestyle{empty}&#10;\begin{document}&#10;&#10;\[&#10;F-measure = 2 \times \dfrac{Precision\times Recall}{Precision+Recall}&#10;\]&#10;&#10;&#10;\end{document}"/>
  <p:tag name="IGUANATEXSIZE" val="24"/>
  <p:tag name="IGUANATEXCURSOR" val="81"/>
  <p:tag name="TRANSPARENCY" val="True"/>
  <p:tag name="LATEXENGINEID" val="0"/>
  <p:tag name="TEMPFOLDER" val="D:\program_files\IguanaTex_storage\"/>
  <p:tag name="LATEXFORMHEIGHT" val="312"/>
  <p:tag name="LATEXFORMWIDTH" val="384"/>
  <p:tag name="LATEXFORMWRAP" val="True"/>
  <p:tag name="BITMAPVECTOR" val="0"/>
</p:tagLst>
</file>

<file path=ppt/tags/tag3.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917.1354"/>
  <p:tag name="LATEXADDIN" val="\documentclass{article}&#10;\usepackage{amsmath}&#10;\pagestyle{empty}&#10;\begin{document}&#10;&#10;\[D_i = [B_1, B_2,\ldots]\]&#10;&#10;&#10;\end{document}"/>
  <p:tag name="IGUANATEXSIZE" val="20"/>
  <p:tag name="IGUANATEXCURSOR" val="108"/>
  <p:tag name="TRANSPARENCY" val="True"/>
  <p:tag name="LATEXENGINEID" val="0"/>
  <p:tag name="TEMPFOLDER" val="D:\program_files\IguanaTex_storage\"/>
  <p:tag name="LATEXFORMHEIGHT" val="312"/>
  <p:tag name="LATEXFORMWIDTH" val="384"/>
  <p:tag name="LATEXFORMWRAP" val="True"/>
  <p:tag name="BITMAPVECTOR" val="0"/>
</p:tagLst>
</file>

<file path=ppt/tags/tag4.xml><?xml version="1.0" encoding="utf-8"?>
<p:tagLst xmlns:a="http://schemas.openxmlformats.org/drawingml/2006/main" xmlns:r="http://schemas.openxmlformats.org/officeDocument/2006/relationships" xmlns:p="http://schemas.openxmlformats.org/presentationml/2006/main">
  <p:tag name="OUTPUTDPI" val="1200"/>
  <p:tag name="ORIGINALHEIGHT" val="104.237"/>
  <p:tag name="ORIGINALWIDTH" val="128.9839"/>
  <p:tag name="LATEXADDIN" val="\documentclass{article}&#10;\usepackage{amsmath}&#10;\pagestyle{empty}&#10;\begin{document}&#10;&#10;&#10;\[D_i\]&#10;&#10;\end{document}"/>
  <p:tag name="IGUANATEXSIZE" val="20"/>
  <p:tag name="IGUANATEXCURSOR" val="89"/>
  <p:tag name="TRANSPARENCY" val="True"/>
  <p:tag name="LATEXENGINEID" val="0"/>
  <p:tag name="TEMPFOLDER" val="D:\program_files\IguanaTex_storage\"/>
  <p:tag name="LATEXFORMHEIGHT" val="312"/>
  <p:tag name="LATEXFORMWIDTH" val="384"/>
  <p:tag name="LATEXFORMWRAP" val="True"/>
  <p:tag name="BITMAPVECTOR" val="0"/>
</p:tagLst>
</file>

<file path=ppt/tags/tag5.xml><?xml version="1.0" encoding="utf-8"?>
<p:tagLst xmlns:a="http://schemas.openxmlformats.org/drawingml/2006/main" xmlns:r="http://schemas.openxmlformats.org/officeDocument/2006/relationships" xmlns:p="http://schemas.openxmlformats.org/presentationml/2006/main">
  <p:tag name="OUTPUTDPI" val="1200"/>
  <p:tag name="ORIGINALHEIGHT" val="108.7364"/>
  <p:tag name="ORIGINALWIDTH" val="353.9557"/>
  <p:tag name="LATEXADDIN" val="\documentclass{article}&#10;\usepackage{amsmath}&#10;\pagestyle{empty}&#10;\begin{document}&#10;&#10;\[B_h, B_k\]&#10;&#10;&#10;\end{document}"/>
  <p:tag name="IGUANATEXSIZE" val="20"/>
  <p:tag name="IGUANATEXCURSOR" val="91"/>
  <p:tag name="TRANSPARENCY" val="True"/>
  <p:tag name="LATEXENGINEID" val="0"/>
  <p:tag name="TEMPFOLDER" val="D:\program_files\IguanaTex_storage\"/>
  <p:tag name="LATEXFORMHEIGHT" val="312"/>
  <p:tag name="LATEXFORMWIDTH" val="384"/>
  <p:tag name="LATEXFORMWRAP" val="True"/>
  <p:tag name="BITMAPVECTOR" val="0"/>
</p:tagLst>
</file>

<file path=ppt/tags/tag6.xml><?xml version="1.0" encoding="utf-8"?>
<p:tagLst xmlns:a="http://schemas.openxmlformats.org/drawingml/2006/main" xmlns:r="http://schemas.openxmlformats.org/officeDocument/2006/relationships" xmlns:p="http://schemas.openxmlformats.org/presentationml/2006/main">
  <p:tag name="OUTPUTDPI" val="1200"/>
  <p:tag name="ORIGINALHEIGHT" val="108.7364"/>
  <p:tag name="ORIGINALWIDTH" val="353.9557"/>
  <p:tag name="LATEXADDIN" val="\documentclass{article}&#10;\usepackage{amsmath}&#10;\pagestyle{empty}&#10;\begin{document}&#10;&#10;\[B_h, B_k\]&#10;&#10;&#10;\end{document}"/>
  <p:tag name="IGUANATEXSIZE" val="24"/>
  <p:tag name="IGUANATEXCURSOR" val="87"/>
  <p:tag name="TRANSPARENCY" val="True"/>
  <p:tag name="LATEXENGINEID" val="0"/>
  <p:tag name="TEMPFOLDER" val="D:\program_files\IguanaTex_storage\"/>
  <p:tag name="LATEXFORMHEIGHT" val="312"/>
  <p:tag name="LATEXFORMWIDTH" val="384"/>
  <p:tag name="LATEXFORMWRAP" val="True"/>
  <p:tag name="BITMAPVECTOR" val="0"/>
</p:tagLst>
</file>

<file path=ppt/tags/tag7.xml><?xml version="1.0" encoding="utf-8"?>
<p:tagLst xmlns:a="http://schemas.openxmlformats.org/drawingml/2006/main" xmlns:r="http://schemas.openxmlformats.org/officeDocument/2006/relationships" xmlns:p="http://schemas.openxmlformats.org/presentationml/2006/main">
  <p:tag name="OUTPUTDPI" val="1200"/>
  <p:tag name="ORIGINALHEIGHT" val="104.237"/>
  <p:tag name="ORIGINALWIDTH" val="122.2347"/>
  <p:tag name="LATEXADDIN" val="\documentclass{article}&#10;\usepackage{amsmath}&#10;\pagestyle{empty}&#10;\begin{document}&#10;&#10;\[P_o\]&#10;&#10;&#10;\end{document}"/>
  <p:tag name="IGUANATEXSIZE" val="20"/>
  <p:tag name="IGUANATEXCURSOR" val="88"/>
  <p:tag name="TRANSPARENCY" val="True"/>
  <p:tag name="LATEXENGINEID" val="0"/>
  <p:tag name="TEMPFOLDER" val="D:\program_files\IguanaTex_storage\"/>
  <p:tag name="LATEXFORMHEIGHT" val="312"/>
  <p:tag name="LATEXFORMWIDTH" val="384"/>
  <p:tag name="LATEXFORMWRAP" val="True"/>
  <p:tag name="BITMAPVECTOR" val="0"/>
</p:tagLst>
</file>

<file path=ppt/tags/tag8.xml><?xml version="1.0" encoding="utf-8"?>
<p:tagLst xmlns:a="http://schemas.openxmlformats.org/drawingml/2006/main" xmlns:r="http://schemas.openxmlformats.org/officeDocument/2006/relationships" xmlns:p="http://schemas.openxmlformats.org/presentationml/2006/main">
  <p:tag name="OUTPUTDPI" val="1200"/>
  <p:tag name="ORIGINALHEIGHT" val="104.237"/>
  <p:tag name="ORIGINALWIDTH" val="128.9839"/>
  <p:tag name="LATEXADDIN" val="\documentclass{article}&#10;\usepackage{amsmath}&#10;\pagestyle{empty}&#10;\begin{document}&#10;&#10;&#10;\[D_i\]&#10;&#10;\end{document}"/>
  <p:tag name="IGUANATEXSIZE" val="20"/>
  <p:tag name="IGUANATEXCURSOR" val="89"/>
  <p:tag name="TRANSPARENCY" val="True"/>
  <p:tag name="LATEXENGINEID" val="0"/>
  <p:tag name="TEMPFOLDER" val="D:\program_files\IguanaTex_storage\"/>
  <p:tag name="LATEXFORMHEIGHT" val="312"/>
  <p:tag name="LATEXFORMWIDTH" val="384"/>
  <p:tag name="LATEXFORMWRAP" val="True"/>
  <p:tag name="BITMAPVECTOR" val="0"/>
</p:tagLst>
</file>

<file path=ppt/tags/tag9.xml><?xml version="1.0" encoding="utf-8"?>
<p:tagLst xmlns:a="http://schemas.openxmlformats.org/drawingml/2006/main" xmlns:r="http://schemas.openxmlformats.org/officeDocument/2006/relationships" xmlns:p="http://schemas.openxmlformats.org/presentationml/2006/main">
  <p:tag name="OUTPUTDPI" val="1200"/>
  <p:tag name="ORIGINALHEIGHT" val="104.237"/>
  <p:tag name="ORIGINALWIDTH" val="139.4826"/>
  <p:tag name="LATEXADDIN" val="\documentclass{article}&#10;\usepackage{amsmath}&#10;\pagestyle{empty}&#10;\begin{document}&#10;&#10;\[D_s\]&#10;&#10;&#10;\end{document}"/>
  <p:tag name="IGUANATEXSIZE" val="20"/>
  <p:tag name="IGUANATEXCURSOR" val="86"/>
  <p:tag name="TRANSPARENCY" val="True"/>
  <p:tag name="LATEXENGINEID" val="0"/>
  <p:tag name="TEMPFOLDER" val="D:\program_files\IguanaTex_storage\"/>
  <p:tag name="LATEXFORMHEIGHT" val="312"/>
  <p:tag name="LATEXFORMWIDTH" val="384"/>
  <p:tag name="LATEXFORMWRAP" val="True"/>
  <p:tag name="BITMAPVECTOR" val="0"/>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2157</TotalTime>
  <Words>1222</Words>
  <Application>Microsoft Office PowerPoint</Application>
  <PresentationFormat>Widescreen</PresentationFormat>
  <Paragraphs>249</Paragraphs>
  <Slides>20</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Courier New</vt:lpstr>
      <vt:lpstr>Helvetica Neue</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Thank you for listening!  Question?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Hieu Nguyen</dc:creator>
  <cp:lastModifiedBy>NGUYỄN TRỌNG HIẾU</cp:lastModifiedBy>
  <cp:revision>20</cp:revision>
  <dcterms:created xsi:type="dcterms:W3CDTF">2023-11-15T22:27:54Z</dcterms:created>
  <dcterms:modified xsi:type="dcterms:W3CDTF">2023-12-25T09:55:33Z</dcterms:modified>
</cp:coreProperties>
</file>